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g"/>
  <Override PartName="/ppt/media/image14.jpg" ContentType="image/jpg"/>
  <Override PartName="/ppt/media/image25.jpg" ContentType="image/jpg"/>
  <Override PartName="/ppt/media/image26.jpg" ContentType="image/jpg"/>
  <Override PartName="/ppt/media/image28.jpg" ContentType="image/jpg"/>
  <Override PartName="/ppt/media/image30.jpg" ContentType="image/jp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50"/>
  </p:notesMasterIdLst>
  <p:sldIdLst>
    <p:sldId id="257" r:id="rId2"/>
    <p:sldId id="258" r:id="rId3"/>
    <p:sldId id="277" r:id="rId4"/>
    <p:sldId id="278" r:id="rId5"/>
    <p:sldId id="279" r:id="rId6"/>
    <p:sldId id="267" r:id="rId7"/>
    <p:sldId id="282" r:id="rId8"/>
    <p:sldId id="283" r:id="rId9"/>
    <p:sldId id="284" r:id="rId10"/>
    <p:sldId id="288" r:id="rId11"/>
    <p:sldId id="285" r:id="rId12"/>
    <p:sldId id="290" r:id="rId13"/>
    <p:sldId id="291" r:id="rId14"/>
    <p:sldId id="292" r:id="rId15"/>
    <p:sldId id="293" r:id="rId16"/>
    <p:sldId id="286" r:id="rId17"/>
    <p:sldId id="289" r:id="rId18"/>
    <p:sldId id="295" r:id="rId19"/>
    <p:sldId id="296" r:id="rId20"/>
    <p:sldId id="298" r:id="rId21"/>
    <p:sldId id="300" r:id="rId22"/>
    <p:sldId id="301" r:id="rId23"/>
    <p:sldId id="302" r:id="rId24"/>
    <p:sldId id="303" r:id="rId25"/>
    <p:sldId id="305" r:id="rId26"/>
    <p:sldId id="299" r:id="rId27"/>
    <p:sldId id="307" r:id="rId28"/>
    <p:sldId id="308" r:id="rId29"/>
    <p:sldId id="306" r:id="rId30"/>
    <p:sldId id="311" r:id="rId31"/>
    <p:sldId id="313" r:id="rId32"/>
    <p:sldId id="312" r:id="rId33"/>
    <p:sldId id="315" r:id="rId34"/>
    <p:sldId id="314" r:id="rId35"/>
    <p:sldId id="317" r:id="rId36"/>
    <p:sldId id="318" r:id="rId37"/>
    <p:sldId id="319" r:id="rId38"/>
    <p:sldId id="320" r:id="rId39"/>
    <p:sldId id="321" r:id="rId40"/>
    <p:sldId id="316" r:id="rId41"/>
    <p:sldId id="323" r:id="rId42"/>
    <p:sldId id="324" r:id="rId43"/>
    <p:sldId id="326" r:id="rId44"/>
    <p:sldId id="327" r:id="rId45"/>
    <p:sldId id="328" r:id="rId46"/>
    <p:sldId id="329" r:id="rId47"/>
    <p:sldId id="330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342" autoAdjust="0"/>
  </p:normalViewPr>
  <p:slideViewPr>
    <p:cSldViewPr snapToGrid="0">
      <p:cViewPr varScale="1">
        <p:scale>
          <a:sx n="106" d="100"/>
          <a:sy n="106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tah Gymnastiar" userId="fc61073e033e6a32" providerId="LiveId" clId="{2E0891A7-0215-2C4D-B31A-8591FD2377BF}"/>
    <pc:docChg chg="custSel modSld">
      <pc:chgData name="Fattah Gymnastiar" userId="fc61073e033e6a32" providerId="LiveId" clId="{2E0891A7-0215-2C4D-B31A-8591FD2377BF}" dt="2023-09-09T04:54:39.652" v="193" actId="1035"/>
      <pc:docMkLst>
        <pc:docMk/>
      </pc:docMkLst>
      <pc:sldChg chg="addSp delSp modSp mod">
        <pc:chgData name="Fattah Gymnastiar" userId="fc61073e033e6a32" providerId="LiveId" clId="{2E0891A7-0215-2C4D-B31A-8591FD2377BF}" dt="2023-09-09T04:54:39.652" v="193" actId="1035"/>
        <pc:sldMkLst>
          <pc:docMk/>
          <pc:sldMk cId="556541727" sldId="257"/>
        </pc:sldMkLst>
        <pc:spChg chg="add del mod">
          <ac:chgData name="Fattah Gymnastiar" userId="fc61073e033e6a32" providerId="LiveId" clId="{2E0891A7-0215-2C4D-B31A-8591FD2377BF}" dt="2023-09-09T04:26:11.688" v="100"/>
          <ac:spMkLst>
            <pc:docMk/>
            <pc:sldMk cId="556541727" sldId="257"/>
            <ac:spMk id="2" creationId="{FEEF2F25-C411-EB01-EE46-6E51EC21DE9D}"/>
          </ac:spMkLst>
        </pc:spChg>
        <pc:spChg chg="mod">
          <ac:chgData name="Fattah Gymnastiar" userId="fc61073e033e6a32" providerId="LiveId" clId="{2E0891A7-0215-2C4D-B31A-8591FD2377BF}" dt="2023-09-09T04:26:30.910" v="106" actId="20577"/>
          <ac:spMkLst>
            <pc:docMk/>
            <pc:sldMk cId="556541727" sldId="257"/>
            <ac:spMk id="4" creationId="{C01F5CEC-401E-4E00-A99A-912964B5934F}"/>
          </ac:spMkLst>
        </pc:spChg>
        <pc:spChg chg="mod">
          <ac:chgData name="Fattah Gymnastiar" userId="fc61073e033e6a32" providerId="LiveId" clId="{2E0891A7-0215-2C4D-B31A-8591FD2377BF}" dt="2023-09-09T04:54:39.652" v="193" actId="1035"/>
          <ac:spMkLst>
            <pc:docMk/>
            <pc:sldMk cId="556541727" sldId="257"/>
            <ac:spMk id="8" creationId="{106F9D41-8F07-4274-8BAF-C0886F6439C1}"/>
          </ac:spMkLst>
        </pc:spChg>
        <pc:spChg chg="mod">
          <ac:chgData name="Fattah Gymnastiar" userId="fc61073e033e6a32" providerId="LiveId" clId="{2E0891A7-0215-2C4D-B31A-8591FD2377BF}" dt="2023-09-09T04:26:24.249" v="103" actId="14100"/>
          <ac:spMkLst>
            <pc:docMk/>
            <pc:sldMk cId="556541727" sldId="257"/>
            <ac:spMk id="10" creationId="{6255887C-233F-4CCB-8162-74F2F25F242F}"/>
          </ac:spMkLst>
        </pc:spChg>
      </pc:sldChg>
      <pc:sldChg chg="addSp delSp modSp mod">
        <pc:chgData name="Fattah Gymnastiar" userId="fc61073e033e6a32" providerId="LiveId" clId="{2E0891A7-0215-2C4D-B31A-8591FD2377BF}" dt="2023-09-09T04:28:00.075" v="120" actId="478"/>
        <pc:sldMkLst>
          <pc:docMk/>
          <pc:sldMk cId="3303136128" sldId="258"/>
        </pc:sldMkLst>
        <pc:spChg chg="del">
          <ac:chgData name="Fattah Gymnastiar" userId="fc61073e033e6a32" providerId="LiveId" clId="{2E0891A7-0215-2C4D-B31A-8591FD2377BF}" dt="2023-09-09T04:24:43.529" v="73" actId="478"/>
          <ac:spMkLst>
            <pc:docMk/>
            <pc:sldMk cId="3303136128" sldId="258"/>
            <ac:spMk id="80" creationId="{1E691D99-C86E-4F99-AA8C-3E3FC1E614C4}"/>
          </ac:spMkLst>
        </pc:spChg>
        <pc:spChg chg="add del mod">
          <ac:chgData name="Fattah Gymnastiar" userId="fc61073e033e6a32" providerId="LiveId" clId="{2E0891A7-0215-2C4D-B31A-8591FD2377BF}" dt="2023-09-09T04:25:03.326" v="77" actId="478"/>
          <ac:spMkLst>
            <pc:docMk/>
            <pc:sldMk cId="3303136128" sldId="258"/>
            <ac:spMk id="81" creationId="{730E2010-DEE2-5E04-CA09-5BF9CBDC0D51}"/>
          </ac:spMkLst>
        </pc:spChg>
        <pc:spChg chg="del mod">
          <ac:chgData name="Fattah Gymnastiar" userId="fc61073e033e6a32" providerId="LiveId" clId="{2E0891A7-0215-2C4D-B31A-8591FD2377BF}" dt="2023-09-09T04:24:39.765" v="72" actId="478"/>
          <ac:spMkLst>
            <pc:docMk/>
            <pc:sldMk cId="3303136128" sldId="258"/>
            <ac:spMk id="85" creationId="{48B88F2C-5F81-41B6-9D81-4F88841AF1C9}"/>
          </ac:spMkLst>
        </pc:spChg>
        <pc:spChg chg="add del mod">
          <ac:chgData name="Fattah Gymnastiar" userId="fc61073e033e6a32" providerId="LiveId" clId="{2E0891A7-0215-2C4D-B31A-8591FD2377BF}" dt="2023-09-09T04:28:00.075" v="120" actId="478"/>
          <ac:spMkLst>
            <pc:docMk/>
            <pc:sldMk cId="3303136128" sldId="258"/>
            <ac:spMk id="86" creationId="{685F81C7-CE2B-3C6F-1B23-9C949F9A69A5}"/>
          </ac:spMkLst>
        </pc:spChg>
      </pc:sldChg>
      <pc:sldChg chg="delSp mod">
        <pc:chgData name="Fattah Gymnastiar" userId="fc61073e033e6a32" providerId="LiveId" clId="{2E0891A7-0215-2C4D-B31A-8591FD2377BF}" dt="2023-09-09T04:27:25.994" v="115" actId="478"/>
        <pc:sldMkLst>
          <pc:docMk/>
          <pc:sldMk cId="4095824276" sldId="267"/>
        </pc:sldMkLst>
        <pc:spChg chg="del">
          <ac:chgData name="Fattah Gymnastiar" userId="fc61073e033e6a32" providerId="LiveId" clId="{2E0891A7-0215-2C4D-B31A-8591FD2377BF}" dt="2023-09-09T04:27:25.994" v="115" actId="478"/>
          <ac:spMkLst>
            <pc:docMk/>
            <pc:sldMk cId="4095824276" sldId="267"/>
            <ac:spMk id="2" creationId="{7F51B7B7-FC8B-4601-9F21-5B0F1E441181}"/>
          </ac:spMkLst>
        </pc:spChg>
        <pc:spChg chg="del">
          <ac:chgData name="Fattah Gymnastiar" userId="fc61073e033e6a32" providerId="LiveId" clId="{2E0891A7-0215-2C4D-B31A-8591FD2377BF}" dt="2023-09-09T04:27:24.045" v="114" actId="478"/>
          <ac:spMkLst>
            <pc:docMk/>
            <pc:sldMk cId="4095824276" sldId="267"/>
            <ac:spMk id="3" creationId="{E91B113B-2A3B-45BE-B744-A9C6E1DD51C1}"/>
          </ac:spMkLst>
        </pc:spChg>
      </pc:sldChg>
      <pc:sldChg chg="addSp delSp modSp mod">
        <pc:chgData name="Fattah Gymnastiar" userId="fc61073e033e6a32" providerId="LiveId" clId="{2E0891A7-0215-2C4D-B31A-8591FD2377BF}" dt="2023-09-09T04:28:12.437" v="124"/>
        <pc:sldMkLst>
          <pc:docMk/>
          <pc:sldMk cId="3104999191" sldId="277"/>
        </pc:sldMkLst>
        <pc:spChg chg="add del mod">
          <ac:chgData name="Fattah Gymnastiar" userId="fc61073e033e6a32" providerId="LiveId" clId="{2E0891A7-0215-2C4D-B31A-8591FD2377BF}" dt="2023-09-09T04:28:04.696" v="121" actId="478"/>
          <ac:spMkLst>
            <pc:docMk/>
            <pc:sldMk cId="3104999191" sldId="277"/>
            <ac:spMk id="2" creationId="{8F9B5481-5F39-6DB9-ADEA-F3B349339542}"/>
          </ac:spMkLst>
        </pc:spChg>
        <pc:spChg chg="add del mod">
          <ac:chgData name="Fattah Gymnastiar" userId="fc61073e033e6a32" providerId="LiveId" clId="{2E0891A7-0215-2C4D-B31A-8591FD2377BF}" dt="2023-09-09T04:28:12.437" v="124"/>
          <ac:spMkLst>
            <pc:docMk/>
            <pc:sldMk cId="3104999191" sldId="277"/>
            <ac:spMk id="3" creationId="{F7973CDD-2047-0937-A4FB-869C14E132E5}"/>
          </ac:spMkLst>
        </pc:spChg>
        <pc:spChg chg="del">
          <ac:chgData name="Fattah Gymnastiar" userId="fc61073e033e6a32" providerId="LiveId" clId="{2E0891A7-0215-2C4D-B31A-8591FD2377BF}" dt="2023-09-09T04:25:12.376" v="80" actId="478"/>
          <ac:spMkLst>
            <pc:docMk/>
            <pc:sldMk cId="3104999191" sldId="277"/>
            <ac:spMk id="80" creationId="{1E691D99-C86E-4F99-AA8C-3E3FC1E614C4}"/>
          </ac:spMkLst>
        </pc:spChg>
        <pc:spChg chg="del mod">
          <ac:chgData name="Fattah Gymnastiar" userId="fc61073e033e6a32" providerId="LiveId" clId="{2E0891A7-0215-2C4D-B31A-8591FD2377BF}" dt="2023-09-09T04:25:09.736" v="79" actId="478"/>
          <ac:spMkLst>
            <pc:docMk/>
            <pc:sldMk cId="3104999191" sldId="277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26:56.392" v="111" actId="478"/>
        <pc:sldMkLst>
          <pc:docMk/>
          <pc:sldMk cId="4249785434" sldId="278"/>
        </pc:sldMkLst>
        <pc:spChg chg="mod">
          <ac:chgData name="Fattah Gymnastiar" userId="fc61073e033e6a32" providerId="LiveId" clId="{2E0891A7-0215-2C4D-B31A-8591FD2377BF}" dt="2023-09-09T04:26:48.251" v="109" actId="20577"/>
          <ac:spMkLst>
            <pc:docMk/>
            <pc:sldMk cId="4249785434" sldId="278"/>
            <ac:spMk id="2" creationId="{00000000-0000-0000-0000-000000000000}"/>
          </ac:spMkLst>
        </pc:spChg>
        <pc:spChg chg="del">
          <ac:chgData name="Fattah Gymnastiar" userId="fc61073e033e6a32" providerId="LiveId" clId="{2E0891A7-0215-2C4D-B31A-8591FD2377BF}" dt="2023-09-09T04:26:56.392" v="111" actId="478"/>
          <ac:spMkLst>
            <pc:docMk/>
            <pc:sldMk cId="4249785434" sldId="278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6:52.961" v="110" actId="478"/>
          <ac:spMkLst>
            <pc:docMk/>
            <pc:sldMk cId="4249785434" sldId="278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27:12.235" v="113" actId="478"/>
        <pc:sldMkLst>
          <pc:docMk/>
          <pc:sldMk cId="4082803789" sldId="279"/>
        </pc:sldMkLst>
        <pc:spChg chg="mod">
          <ac:chgData name="Fattah Gymnastiar" userId="fc61073e033e6a32" providerId="LiveId" clId="{2E0891A7-0215-2C4D-B31A-8591FD2377BF}" dt="2023-09-09T04:24:54.302" v="75" actId="27636"/>
          <ac:spMkLst>
            <pc:docMk/>
            <pc:sldMk cId="4082803789" sldId="279"/>
            <ac:spMk id="8" creationId="{717A9892-66A7-4059-BFE8-B1162248C647}"/>
          </ac:spMkLst>
        </pc:spChg>
        <pc:spChg chg="del">
          <ac:chgData name="Fattah Gymnastiar" userId="fc61073e033e6a32" providerId="LiveId" clId="{2E0891A7-0215-2C4D-B31A-8591FD2377BF}" dt="2023-09-09T04:27:12.235" v="113" actId="478"/>
          <ac:spMkLst>
            <pc:docMk/>
            <pc:sldMk cId="4082803789" sldId="279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7:09.094" v="112" actId="478"/>
          <ac:spMkLst>
            <pc:docMk/>
            <pc:sldMk cId="4082803789" sldId="27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28:23.901" v="126" actId="478"/>
        <pc:sldMkLst>
          <pc:docMk/>
          <pc:sldMk cId="2905698250" sldId="282"/>
        </pc:sldMkLst>
        <pc:spChg chg="del">
          <ac:chgData name="Fattah Gymnastiar" userId="fc61073e033e6a32" providerId="LiveId" clId="{2E0891A7-0215-2C4D-B31A-8591FD2377BF}" dt="2023-09-09T04:28:23.901" v="126" actId="478"/>
          <ac:spMkLst>
            <pc:docMk/>
            <pc:sldMk cId="2905698250" sldId="282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8:19.459" v="125" actId="478"/>
          <ac:spMkLst>
            <pc:docMk/>
            <pc:sldMk cId="2905698250" sldId="282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28:31.385" v="129" actId="478"/>
        <pc:sldMkLst>
          <pc:docMk/>
          <pc:sldMk cId="2131378" sldId="283"/>
        </pc:sldMkLst>
        <pc:spChg chg="del mod">
          <ac:chgData name="Fattah Gymnastiar" userId="fc61073e033e6a32" providerId="LiveId" clId="{2E0891A7-0215-2C4D-B31A-8591FD2377BF}" dt="2023-09-09T04:28:28.413" v="128" actId="478"/>
          <ac:spMkLst>
            <pc:docMk/>
            <pc:sldMk cId="2131378" sldId="283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8:31.385" v="129" actId="478"/>
          <ac:spMkLst>
            <pc:docMk/>
            <pc:sldMk cId="2131378" sldId="283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28:38.200" v="130" actId="478"/>
        <pc:sldMkLst>
          <pc:docMk/>
          <pc:sldMk cId="1062811861" sldId="284"/>
        </pc:sldMkLst>
        <pc:spChg chg="mod">
          <ac:chgData name="Fattah Gymnastiar" userId="fc61073e033e6a32" providerId="LiveId" clId="{2E0891A7-0215-2C4D-B31A-8591FD2377BF}" dt="2023-09-09T04:24:54.308" v="76" actId="27636"/>
          <ac:spMkLst>
            <pc:docMk/>
            <pc:sldMk cId="1062811861" sldId="284"/>
            <ac:spMk id="12" creationId="{717A9892-66A7-4059-BFE8-B1162248C647}"/>
          </ac:spMkLst>
        </pc:spChg>
        <pc:spChg chg="del">
          <ac:chgData name="Fattah Gymnastiar" userId="fc61073e033e6a32" providerId="LiveId" clId="{2E0891A7-0215-2C4D-B31A-8591FD2377BF}" dt="2023-09-09T04:28:38.200" v="130" actId="478"/>
          <ac:spMkLst>
            <pc:docMk/>
            <pc:sldMk cId="1062811861" sldId="284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8:38.200" v="130" actId="478"/>
          <ac:spMkLst>
            <pc:docMk/>
            <pc:sldMk cId="1062811861" sldId="28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28:55.169" v="132" actId="478"/>
        <pc:sldMkLst>
          <pc:docMk/>
          <pc:sldMk cId="2698046616" sldId="285"/>
        </pc:sldMkLst>
        <pc:spChg chg="del">
          <ac:chgData name="Fattah Gymnastiar" userId="fc61073e033e6a32" providerId="LiveId" clId="{2E0891A7-0215-2C4D-B31A-8591FD2377BF}" dt="2023-09-09T04:28:55.169" v="132" actId="478"/>
          <ac:spMkLst>
            <pc:docMk/>
            <pc:sldMk cId="2698046616" sldId="285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8:55.169" v="132" actId="478"/>
          <ac:spMkLst>
            <pc:docMk/>
            <pc:sldMk cId="2698046616" sldId="28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6:26.747" v="137" actId="478"/>
        <pc:sldMkLst>
          <pc:docMk/>
          <pc:sldMk cId="2065146479" sldId="286"/>
        </pc:sldMkLst>
        <pc:spChg chg="del">
          <ac:chgData name="Fattah Gymnastiar" userId="fc61073e033e6a32" providerId="LiveId" clId="{2E0891A7-0215-2C4D-B31A-8591FD2377BF}" dt="2023-09-09T04:36:26.747" v="137" actId="478"/>
          <ac:spMkLst>
            <pc:docMk/>
            <pc:sldMk cId="2065146479" sldId="286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6:26.747" v="137" actId="478"/>
          <ac:spMkLst>
            <pc:docMk/>
            <pc:sldMk cId="2065146479" sldId="28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28:43.354" v="131" actId="478"/>
        <pc:sldMkLst>
          <pc:docMk/>
          <pc:sldMk cId="3288020902" sldId="288"/>
        </pc:sldMkLst>
        <pc:spChg chg="del">
          <ac:chgData name="Fattah Gymnastiar" userId="fc61073e033e6a32" providerId="LiveId" clId="{2E0891A7-0215-2C4D-B31A-8591FD2377BF}" dt="2023-09-09T04:28:43.354" v="131" actId="478"/>
          <ac:spMkLst>
            <pc:docMk/>
            <pc:sldMk cId="3288020902" sldId="288"/>
            <ac:spMk id="3" creationId="{EE2A9DA1-08A6-415E-ADA4-4DDE244A7135}"/>
          </ac:spMkLst>
        </pc:spChg>
        <pc:spChg chg="del">
          <ac:chgData name="Fattah Gymnastiar" userId="fc61073e033e6a32" providerId="LiveId" clId="{2E0891A7-0215-2C4D-B31A-8591FD2377BF}" dt="2023-09-09T04:28:43.354" v="131" actId="478"/>
          <ac:spMkLst>
            <pc:docMk/>
            <pc:sldMk cId="3288020902" sldId="288"/>
            <ac:spMk id="5" creationId="{83ED4ABB-5172-487E-ACA6-784200659AB8}"/>
          </ac:spMkLst>
        </pc:spChg>
      </pc:sldChg>
      <pc:sldChg chg="delSp mod">
        <pc:chgData name="Fattah Gymnastiar" userId="fc61073e033e6a32" providerId="LiveId" clId="{2E0891A7-0215-2C4D-B31A-8591FD2377BF}" dt="2023-09-09T04:37:08.147" v="140" actId="478"/>
        <pc:sldMkLst>
          <pc:docMk/>
          <pc:sldMk cId="3853438522" sldId="289"/>
        </pc:sldMkLst>
        <pc:spChg chg="del">
          <ac:chgData name="Fattah Gymnastiar" userId="fc61073e033e6a32" providerId="LiveId" clId="{2E0891A7-0215-2C4D-B31A-8591FD2377BF}" dt="2023-09-09T04:37:08.147" v="140" actId="478"/>
          <ac:spMkLst>
            <pc:docMk/>
            <pc:sldMk cId="3853438522" sldId="289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08.147" v="140" actId="478"/>
          <ac:spMkLst>
            <pc:docMk/>
            <pc:sldMk cId="3853438522" sldId="28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29:00.196" v="133" actId="478"/>
        <pc:sldMkLst>
          <pc:docMk/>
          <pc:sldMk cId="460094686" sldId="290"/>
        </pc:sldMkLst>
        <pc:spChg chg="del">
          <ac:chgData name="Fattah Gymnastiar" userId="fc61073e033e6a32" providerId="LiveId" clId="{2E0891A7-0215-2C4D-B31A-8591FD2377BF}" dt="2023-09-09T04:29:00.196" v="133" actId="478"/>
          <ac:spMkLst>
            <pc:docMk/>
            <pc:sldMk cId="460094686" sldId="290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9:00.196" v="133" actId="478"/>
          <ac:spMkLst>
            <pc:docMk/>
            <pc:sldMk cId="460094686" sldId="29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29:08.110" v="134" actId="478"/>
        <pc:sldMkLst>
          <pc:docMk/>
          <pc:sldMk cId="408624059" sldId="291"/>
        </pc:sldMkLst>
        <pc:spChg chg="del">
          <ac:chgData name="Fattah Gymnastiar" userId="fc61073e033e6a32" providerId="LiveId" clId="{2E0891A7-0215-2C4D-B31A-8591FD2377BF}" dt="2023-09-09T04:29:08.110" v="134" actId="478"/>
          <ac:spMkLst>
            <pc:docMk/>
            <pc:sldMk cId="408624059" sldId="291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29:08.110" v="134" actId="478"/>
          <ac:spMkLst>
            <pc:docMk/>
            <pc:sldMk cId="408624059" sldId="29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6:16.311" v="135" actId="478"/>
        <pc:sldMkLst>
          <pc:docMk/>
          <pc:sldMk cId="3742168124" sldId="292"/>
        </pc:sldMkLst>
        <pc:spChg chg="del">
          <ac:chgData name="Fattah Gymnastiar" userId="fc61073e033e6a32" providerId="LiveId" clId="{2E0891A7-0215-2C4D-B31A-8591FD2377BF}" dt="2023-09-09T04:36:16.311" v="135" actId="478"/>
          <ac:spMkLst>
            <pc:docMk/>
            <pc:sldMk cId="3742168124" sldId="292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6:16.311" v="135" actId="478"/>
          <ac:spMkLst>
            <pc:docMk/>
            <pc:sldMk cId="3742168124" sldId="29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6:21.929" v="136" actId="478"/>
        <pc:sldMkLst>
          <pc:docMk/>
          <pc:sldMk cId="2149577099" sldId="293"/>
        </pc:sldMkLst>
        <pc:spChg chg="del">
          <ac:chgData name="Fattah Gymnastiar" userId="fc61073e033e6a32" providerId="LiveId" clId="{2E0891A7-0215-2C4D-B31A-8591FD2377BF}" dt="2023-09-09T04:36:21.929" v="136" actId="478"/>
          <ac:spMkLst>
            <pc:docMk/>
            <pc:sldMk cId="2149577099" sldId="293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6:21.929" v="136" actId="478"/>
          <ac:spMkLst>
            <pc:docMk/>
            <pc:sldMk cId="2149577099" sldId="29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7:03.380" v="139" actId="478"/>
        <pc:sldMkLst>
          <pc:docMk/>
          <pc:sldMk cId="1146241472" sldId="295"/>
        </pc:sldMkLst>
        <pc:spChg chg="del">
          <ac:chgData name="Fattah Gymnastiar" userId="fc61073e033e6a32" providerId="LiveId" clId="{2E0891A7-0215-2C4D-B31A-8591FD2377BF}" dt="2023-09-09T04:37:03.380" v="139" actId="478"/>
          <ac:spMkLst>
            <pc:docMk/>
            <pc:sldMk cId="1146241472" sldId="295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03.380" v="139" actId="478"/>
          <ac:spMkLst>
            <pc:docMk/>
            <pc:sldMk cId="1146241472" sldId="295"/>
            <ac:spMk id="85" creationId="{48B88F2C-5F81-41B6-9D81-4F88841AF1C9}"/>
          </ac:spMkLst>
        </pc:spChg>
      </pc:sldChg>
      <pc:sldChg chg="modSp mod">
        <pc:chgData name="Fattah Gymnastiar" userId="fc61073e033e6a32" providerId="LiveId" clId="{2E0891A7-0215-2C4D-B31A-8591FD2377BF}" dt="2023-09-09T04:36:53.545" v="138" actId="14100"/>
        <pc:sldMkLst>
          <pc:docMk/>
          <pc:sldMk cId="313924284" sldId="296"/>
        </pc:sldMkLst>
        <pc:spChg chg="mod">
          <ac:chgData name="Fattah Gymnastiar" userId="fc61073e033e6a32" providerId="LiveId" clId="{2E0891A7-0215-2C4D-B31A-8591FD2377BF}" dt="2023-09-09T04:36:53.545" v="138" actId="14100"/>
          <ac:spMkLst>
            <pc:docMk/>
            <pc:sldMk cId="313924284" sldId="296"/>
            <ac:spMk id="8" creationId="{717A9892-66A7-4059-BFE8-B1162248C647}"/>
          </ac:spMkLst>
        </pc:spChg>
      </pc:sldChg>
      <pc:sldChg chg="delSp modSp mod">
        <pc:chgData name="Fattah Gymnastiar" userId="fc61073e033e6a32" providerId="LiveId" clId="{2E0891A7-0215-2C4D-B31A-8591FD2377BF}" dt="2023-09-09T04:37:33.829" v="143" actId="14100"/>
        <pc:sldMkLst>
          <pc:docMk/>
          <pc:sldMk cId="358162240" sldId="298"/>
        </pc:sldMkLst>
        <pc:spChg chg="mod">
          <ac:chgData name="Fattah Gymnastiar" userId="fc61073e033e6a32" providerId="LiveId" clId="{2E0891A7-0215-2C4D-B31A-8591FD2377BF}" dt="2023-09-09T04:37:33.829" v="143" actId="14100"/>
          <ac:spMkLst>
            <pc:docMk/>
            <pc:sldMk cId="358162240" sldId="298"/>
            <ac:spMk id="8" creationId="{717A9892-66A7-4059-BFE8-B1162248C647}"/>
          </ac:spMkLst>
        </pc:spChg>
        <pc:spChg chg="del">
          <ac:chgData name="Fattah Gymnastiar" userId="fc61073e033e6a32" providerId="LiveId" clId="{2E0891A7-0215-2C4D-B31A-8591FD2377BF}" dt="2023-09-09T04:37:29.845" v="142" actId="478"/>
          <ac:spMkLst>
            <pc:docMk/>
            <pc:sldMk cId="358162240" sldId="298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29.845" v="142" actId="478"/>
          <ac:spMkLst>
            <pc:docMk/>
            <pc:sldMk cId="358162240" sldId="29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8:01.417" v="147" actId="478"/>
        <pc:sldMkLst>
          <pc:docMk/>
          <pc:sldMk cId="3245519535" sldId="299"/>
        </pc:sldMkLst>
        <pc:spChg chg="del">
          <ac:chgData name="Fattah Gymnastiar" userId="fc61073e033e6a32" providerId="LiveId" clId="{2E0891A7-0215-2C4D-B31A-8591FD2377BF}" dt="2023-09-09T04:38:01.417" v="147" actId="478"/>
          <ac:spMkLst>
            <pc:docMk/>
            <pc:sldMk cId="3245519535" sldId="299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8:01.417" v="147" actId="478"/>
          <ac:spMkLst>
            <pc:docMk/>
            <pc:sldMk cId="3245519535" sldId="29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7:20.995" v="141" actId="478"/>
        <pc:sldMkLst>
          <pc:docMk/>
          <pc:sldMk cId="4013584226" sldId="300"/>
        </pc:sldMkLst>
        <pc:spChg chg="del">
          <ac:chgData name="Fattah Gymnastiar" userId="fc61073e033e6a32" providerId="LiveId" clId="{2E0891A7-0215-2C4D-B31A-8591FD2377BF}" dt="2023-09-09T04:37:20.995" v="141" actId="478"/>
          <ac:spMkLst>
            <pc:docMk/>
            <pc:sldMk cId="4013584226" sldId="300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20.995" v="141" actId="478"/>
          <ac:spMkLst>
            <pc:docMk/>
            <pc:sldMk cId="4013584226" sldId="30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7:39.234" v="144" actId="478"/>
        <pc:sldMkLst>
          <pc:docMk/>
          <pc:sldMk cId="3934843098" sldId="301"/>
        </pc:sldMkLst>
        <pc:spChg chg="del">
          <ac:chgData name="Fattah Gymnastiar" userId="fc61073e033e6a32" providerId="LiveId" clId="{2E0891A7-0215-2C4D-B31A-8591FD2377BF}" dt="2023-09-09T04:37:39.234" v="144" actId="478"/>
          <ac:spMkLst>
            <pc:docMk/>
            <pc:sldMk cId="3934843098" sldId="301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39.234" v="144" actId="478"/>
          <ac:spMkLst>
            <pc:docMk/>
            <pc:sldMk cId="3934843098" sldId="30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7:43.715" v="145" actId="478"/>
        <pc:sldMkLst>
          <pc:docMk/>
          <pc:sldMk cId="2074150507" sldId="302"/>
        </pc:sldMkLst>
        <pc:spChg chg="del">
          <ac:chgData name="Fattah Gymnastiar" userId="fc61073e033e6a32" providerId="LiveId" clId="{2E0891A7-0215-2C4D-B31A-8591FD2377BF}" dt="2023-09-09T04:37:43.715" v="145" actId="478"/>
          <ac:spMkLst>
            <pc:docMk/>
            <pc:sldMk cId="2074150507" sldId="302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43.715" v="145" actId="478"/>
          <ac:spMkLst>
            <pc:docMk/>
            <pc:sldMk cId="2074150507" sldId="30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7:49.114" v="146" actId="478"/>
        <pc:sldMkLst>
          <pc:docMk/>
          <pc:sldMk cId="1488468161" sldId="303"/>
        </pc:sldMkLst>
        <pc:spChg chg="del">
          <ac:chgData name="Fattah Gymnastiar" userId="fc61073e033e6a32" providerId="LiveId" clId="{2E0891A7-0215-2C4D-B31A-8591FD2377BF}" dt="2023-09-09T04:37:49.114" v="146" actId="478"/>
          <ac:spMkLst>
            <pc:docMk/>
            <pc:sldMk cId="1488468161" sldId="303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7:49.114" v="146" actId="478"/>
          <ac:spMkLst>
            <pc:docMk/>
            <pc:sldMk cId="1488468161" sldId="30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02.460" v="155" actId="478"/>
        <pc:sldMkLst>
          <pc:docMk/>
          <pc:sldMk cId="2826509837" sldId="306"/>
        </pc:sldMkLst>
        <pc:spChg chg="del">
          <ac:chgData name="Fattah Gymnastiar" userId="fc61073e033e6a32" providerId="LiveId" clId="{2E0891A7-0215-2C4D-B31A-8591FD2377BF}" dt="2023-09-09T04:39:02.460" v="155" actId="478"/>
          <ac:spMkLst>
            <pc:docMk/>
            <pc:sldMk cId="2826509837" sldId="306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02.460" v="155" actId="478"/>
          <ac:spMkLst>
            <pc:docMk/>
            <pc:sldMk cId="2826509837" sldId="30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8:07.989" v="148" actId="478"/>
        <pc:sldMkLst>
          <pc:docMk/>
          <pc:sldMk cId="586368023" sldId="307"/>
        </pc:sldMkLst>
        <pc:spChg chg="del">
          <ac:chgData name="Fattah Gymnastiar" userId="fc61073e033e6a32" providerId="LiveId" clId="{2E0891A7-0215-2C4D-B31A-8591FD2377BF}" dt="2023-09-09T04:38:07.989" v="148" actId="478"/>
          <ac:spMkLst>
            <pc:docMk/>
            <pc:sldMk cId="586368023" sldId="307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8:07.989" v="148" actId="478"/>
          <ac:spMkLst>
            <pc:docMk/>
            <pc:sldMk cId="586368023" sldId="30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06.843" v="156" actId="478"/>
        <pc:sldMkLst>
          <pc:docMk/>
          <pc:sldMk cId="3283830187" sldId="311"/>
        </pc:sldMkLst>
        <pc:spChg chg="del">
          <ac:chgData name="Fattah Gymnastiar" userId="fc61073e033e6a32" providerId="LiveId" clId="{2E0891A7-0215-2C4D-B31A-8591FD2377BF}" dt="2023-09-09T04:39:06.843" v="156" actId="478"/>
          <ac:spMkLst>
            <pc:docMk/>
            <pc:sldMk cId="3283830187" sldId="311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06.843" v="156" actId="478"/>
          <ac:spMkLst>
            <pc:docMk/>
            <pc:sldMk cId="3283830187" sldId="31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8:50.172" v="153" actId="478"/>
        <pc:sldMkLst>
          <pc:docMk/>
          <pc:sldMk cId="1091614190" sldId="312"/>
        </pc:sldMkLst>
        <pc:spChg chg="del">
          <ac:chgData name="Fattah Gymnastiar" userId="fc61073e033e6a32" providerId="LiveId" clId="{2E0891A7-0215-2C4D-B31A-8591FD2377BF}" dt="2023-09-09T04:38:50.172" v="153" actId="478"/>
          <ac:spMkLst>
            <pc:docMk/>
            <pc:sldMk cId="1091614190" sldId="312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8:50.172" v="153" actId="478"/>
          <ac:spMkLst>
            <pc:docMk/>
            <pc:sldMk cId="1091614190" sldId="31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8:55.759" v="154" actId="478"/>
        <pc:sldMkLst>
          <pc:docMk/>
          <pc:sldMk cId="564349045" sldId="313"/>
        </pc:sldMkLst>
        <pc:spChg chg="del">
          <ac:chgData name="Fattah Gymnastiar" userId="fc61073e033e6a32" providerId="LiveId" clId="{2E0891A7-0215-2C4D-B31A-8591FD2377BF}" dt="2023-09-09T04:38:55.759" v="154" actId="478"/>
          <ac:spMkLst>
            <pc:docMk/>
            <pc:sldMk cId="564349045" sldId="313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8:55.759" v="154" actId="478"/>
          <ac:spMkLst>
            <pc:docMk/>
            <pc:sldMk cId="564349045" sldId="313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38:31.040" v="151" actId="20577"/>
        <pc:sldMkLst>
          <pc:docMk/>
          <pc:sldMk cId="3294434619" sldId="314"/>
        </pc:sldMkLst>
        <pc:spChg chg="mod">
          <ac:chgData name="Fattah Gymnastiar" userId="fc61073e033e6a32" providerId="LiveId" clId="{2E0891A7-0215-2C4D-B31A-8591FD2377BF}" dt="2023-09-09T04:38:31.040" v="151" actId="20577"/>
          <ac:spMkLst>
            <pc:docMk/>
            <pc:sldMk cId="3294434619" sldId="314"/>
            <ac:spMk id="79" creationId="{717A9892-66A7-4059-BFE8-B1162248C647}"/>
          </ac:spMkLst>
        </pc:spChg>
        <pc:spChg chg="del">
          <ac:chgData name="Fattah Gymnastiar" userId="fc61073e033e6a32" providerId="LiveId" clId="{2E0891A7-0215-2C4D-B31A-8591FD2377BF}" dt="2023-09-09T04:38:26.903" v="149" actId="478"/>
          <ac:spMkLst>
            <pc:docMk/>
            <pc:sldMk cId="3294434619" sldId="314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8:26.903" v="149" actId="478"/>
          <ac:spMkLst>
            <pc:docMk/>
            <pc:sldMk cId="3294434619" sldId="31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8:43.331" v="152" actId="478"/>
        <pc:sldMkLst>
          <pc:docMk/>
          <pc:sldMk cId="259190570" sldId="315"/>
        </pc:sldMkLst>
        <pc:spChg chg="del">
          <ac:chgData name="Fattah Gymnastiar" userId="fc61073e033e6a32" providerId="LiveId" clId="{2E0891A7-0215-2C4D-B31A-8591FD2377BF}" dt="2023-09-09T04:38:43.331" v="152" actId="478"/>
          <ac:spMkLst>
            <pc:docMk/>
            <pc:sldMk cId="259190570" sldId="315"/>
            <ac:spMk id="3" creationId="{EE2A9DA1-08A6-415E-ADA4-4DDE244A7135}"/>
          </ac:spMkLst>
        </pc:spChg>
        <pc:spChg chg="del">
          <ac:chgData name="Fattah Gymnastiar" userId="fc61073e033e6a32" providerId="LiveId" clId="{2E0891A7-0215-2C4D-B31A-8591FD2377BF}" dt="2023-09-09T04:38:43.331" v="152" actId="478"/>
          <ac:spMkLst>
            <pc:docMk/>
            <pc:sldMk cId="259190570" sldId="315"/>
            <ac:spMk id="5" creationId="{83ED4ABB-5172-487E-ACA6-784200659AB8}"/>
          </ac:spMkLst>
        </pc:spChg>
      </pc:sldChg>
      <pc:sldChg chg="delSp mod">
        <pc:chgData name="Fattah Gymnastiar" userId="fc61073e033e6a32" providerId="LiveId" clId="{2E0891A7-0215-2C4D-B31A-8591FD2377BF}" dt="2023-09-09T04:39:57.378" v="162" actId="478"/>
        <pc:sldMkLst>
          <pc:docMk/>
          <pc:sldMk cId="2652850922" sldId="316"/>
        </pc:sldMkLst>
        <pc:spChg chg="del">
          <ac:chgData name="Fattah Gymnastiar" userId="fc61073e033e6a32" providerId="LiveId" clId="{2E0891A7-0215-2C4D-B31A-8591FD2377BF}" dt="2023-09-09T04:39:57.378" v="162" actId="478"/>
          <ac:spMkLst>
            <pc:docMk/>
            <pc:sldMk cId="2652850922" sldId="316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57.378" v="162" actId="478"/>
          <ac:spMkLst>
            <pc:docMk/>
            <pc:sldMk cId="2652850922" sldId="31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15.345" v="157" actId="478"/>
        <pc:sldMkLst>
          <pc:docMk/>
          <pc:sldMk cId="3547930515" sldId="317"/>
        </pc:sldMkLst>
        <pc:spChg chg="del">
          <ac:chgData name="Fattah Gymnastiar" userId="fc61073e033e6a32" providerId="LiveId" clId="{2E0891A7-0215-2C4D-B31A-8591FD2377BF}" dt="2023-09-09T04:39:15.345" v="157" actId="478"/>
          <ac:spMkLst>
            <pc:docMk/>
            <pc:sldMk cId="3547930515" sldId="317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15.345" v="157" actId="478"/>
          <ac:spMkLst>
            <pc:docMk/>
            <pc:sldMk cId="3547930515" sldId="31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20.774" v="158" actId="478"/>
        <pc:sldMkLst>
          <pc:docMk/>
          <pc:sldMk cId="895216" sldId="318"/>
        </pc:sldMkLst>
        <pc:spChg chg="del">
          <ac:chgData name="Fattah Gymnastiar" userId="fc61073e033e6a32" providerId="LiveId" clId="{2E0891A7-0215-2C4D-B31A-8591FD2377BF}" dt="2023-09-09T04:39:20.774" v="158" actId="478"/>
          <ac:spMkLst>
            <pc:docMk/>
            <pc:sldMk cId="895216" sldId="318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20.774" v="158" actId="478"/>
          <ac:spMkLst>
            <pc:docMk/>
            <pc:sldMk cId="895216" sldId="31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28.530" v="159" actId="478"/>
        <pc:sldMkLst>
          <pc:docMk/>
          <pc:sldMk cId="1984048239" sldId="319"/>
        </pc:sldMkLst>
        <pc:spChg chg="del">
          <ac:chgData name="Fattah Gymnastiar" userId="fc61073e033e6a32" providerId="LiveId" clId="{2E0891A7-0215-2C4D-B31A-8591FD2377BF}" dt="2023-09-09T04:39:28.530" v="159" actId="478"/>
          <ac:spMkLst>
            <pc:docMk/>
            <pc:sldMk cId="1984048239" sldId="319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28.530" v="159" actId="478"/>
          <ac:spMkLst>
            <pc:docMk/>
            <pc:sldMk cId="1984048239" sldId="31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34.804" v="160" actId="478"/>
        <pc:sldMkLst>
          <pc:docMk/>
          <pc:sldMk cId="1497652165" sldId="320"/>
        </pc:sldMkLst>
        <pc:spChg chg="del">
          <ac:chgData name="Fattah Gymnastiar" userId="fc61073e033e6a32" providerId="LiveId" clId="{2E0891A7-0215-2C4D-B31A-8591FD2377BF}" dt="2023-09-09T04:39:34.804" v="160" actId="478"/>
          <ac:spMkLst>
            <pc:docMk/>
            <pc:sldMk cId="1497652165" sldId="320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34.804" v="160" actId="478"/>
          <ac:spMkLst>
            <pc:docMk/>
            <pc:sldMk cId="1497652165" sldId="32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39:43.476" v="161" actId="478"/>
        <pc:sldMkLst>
          <pc:docMk/>
          <pc:sldMk cId="4099641374" sldId="321"/>
        </pc:sldMkLst>
        <pc:spChg chg="del">
          <ac:chgData name="Fattah Gymnastiar" userId="fc61073e033e6a32" providerId="LiveId" clId="{2E0891A7-0215-2C4D-B31A-8591FD2377BF}" dt="2023-09-09T04:39:43.476" v="161" actId="478"/>
          <ac:spMkLst>
            <pc:docMk/>
            <pc:sldMk cId="4099641374" sldId="321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39:43.476" v="161" actId="478"/>
          <ac:spMkLst>
            <pc:docMk/>
            <pc:sldMk cId="4099641374" sldId="32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04.078" v="163" actId="478"/>
        <pc:sldMkLst>
          <pc:docMk/>
          <pc:sldMk cId="1790503683" sldId="323"/>
        </pc:sldMkLst>
        <pc:spChg chg="del">
          <ac:chgData name="Fattah Gymnastiar" userId="fc61073e033e6a32" providerId="LiveId" clId="{2E0891A7-0215-2C4D-B31A-8591FD2377BF}" dt="2023-09-09T04:40:04.078" v="163" actId="478"/>
          <ac:spMkLst>
            <pc:docMk/>
            <pc:sldMk cId="1790503683" sldId="323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04.078" v="163" actId="478"/>
          <ac:spMkLst>
            <pc:docMk/>
            <pc:sldMk cId="1790503683" sldId="32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08.847" v="164" actId="478"/>
        <pc:sldMkLst>
          <pc:docMk/>
          <pc:sldMk cId="4235272790" sldId="324"/>
        </pc:sldMkLst>
        <pc:spChg chg="del">
          <ac:chgData name="Fattah Gymnastiar" userId="fc61073e033e6a32" providerId="LiveId" clId="{2E0891A7-0215-2C4D-B31A-8591FD2377BF}" dt="2023-09-09T04:40:08.847" v="164" actId="478"/>
          <ac:spMkLst>
            <pc:docMk/>
            <pc:sldMk cId="4235272790" sldId="324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08.847" v="164" actId="478"/>
          <ac:spMkLst>
            <pc:docMk/>
            <pc:sldMk cId="4235272790" sldId="32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13.064" v="165" actId="478"/>
        <pc:sldMkLst>
          <pc:docMk/>
          <pc:sldMk cId="2790981186" sldId="326"/>
        </pc:sldMkLst>
        <pc:spChg chg="del">
          <ac:chgData name="Fattah Gymnastiar" userId="fc61073e033e6a32" providerId="LiveId" clId="{2E0891A7-0215-2C4D-B31A-8591FD2377BF}" dt="2023-09-09T04:40:13.064" v="165" actId="478"/>
          <ac:spMkLst>
            <pc:docMk/>
            <pc:sldMk cId="2790981186" sldId="326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13.064" v="165" actId="478"/>
          <ac:spMkLst>
            <pc:docMk/>
            <pc:sldMk cId="2790981186" sldId="32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19.008" v="166" actId="478"/>
        <pc:sldMkLst>
          <pc:docMk/>
          <pc:sldMk cId="4018901800" sldId="327"/>
        </pc:sldMkLst>
        <pc:spChg chg="del">
          <ac:chgData name="Fattah Gymnastiar" userId="fc61073e033e6a32" providerId="LiveId" clId="{2E0891A7-0215-2C4D-B31A-8591FD2377BF}" dt="2023-09-09T04:40:19.008" v="166" actId="478"/>
          <ac:spMkLst>
            <pc:docMk/>
            <pc:sldMk cId="4018901800" sldId="327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19.008" v="166" actId="478"/>
          <ac:spMkLst>
            <pc:docMk/>
            <pc:sldMk cId="4018901800" sldId="32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24.834" v="167" actId="478"/>
        <pc:sldMkLst>
          <pc:docMk/>
          <pc:sldMk cId="776125720" sldId="328"/>
        </pc:sldMkLst>
        <pc:spChg chg="del">
          <ac:chgData name="Fattah Gymnastiar" userId="fc61073e033e6a32" providerId="LiveId" clId="{2E0891A7-0215-2C4D-B31A-8591FD2377BF}" dt="2023-09-09T04:40:24.834" v="167" actId="478"/>
          <ac:spMkLst>
            <pc:docMk/>
            <pc:sldMk cId="776125720" sldId="328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24.834" v="167" actId="478"/>
          <ac:spMkLst>
            <pc:docMk/>
            <pc:sldMk cId="776125720" sldId="328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2E0891A7-0215-2C4D-B31A-8591FD2377BF}" dt="2023-09-09T04:40:33.612" v="169" actId="478"/>
        <pc:sldMkLst>
          <pc:docMk/>
          <pc:sldMk cId="3335546256" sldId="329"/>
        </pc:sldMkLst>
        <pc:spChg chg="del mod">
          <ac:chgData name="Fattah Gymnastiar" userId="fc61073e033e6a32" providerId="LiveId" clId="{2E0891A7-0215-2C4D-B31A-8591FD2377BF}" dt="2023-09-09T04:40:33.612" v="169" actId="478"/>
          <ac:spMkLst>
            <pc:docMk/>
            <pc:sldMk cId="3335546256" sldId="329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33.612" v="169" actId="478"/>
          <ac:spMkLst>
            <pc:docMk/>
            <pc:sldMk cId="3335546256" sldId="32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2E0891A7-0215-2C4D-B31A-8591FD2377BF}" dt="2023-09-09T04:40:39.289" v="170" actId="478"/>
        <pc:sldMkLst>
          <pc:docMk/>
          <pc:sldMk cId="3651710324" sldId="330"/>
        </pc:sldMkLst>
        <pc:spChg chg="del">
          <ac:chgData name="Fattah Gymnastiar" userId="fc61073e033e6a32" providerId="LiveId" clId="{2E0891A7-0215-2C4D-B31A-8591FD2377BF}" dt="2023-09-09T04:40:39.289" v="170" actId="478"/>
          <ac:spMkLst>
            <pc:docMk/>
            <pc:sldMk cId="3651710324" sldId="330"/>
            <ac:spMk id="80" creationId="{1E691D99-C86E-4F99-AA8C-3E3FC1E614C4}"/>
          </ac:spMkLst>
        </pc:spChg>
        <pc:spChg chg="del">
          <ac:chgData name="Fattah Gymnastiar" userId="fc61073e033e6a32" providerId="LiveId" clId="{2E0891A7-0215-2C4D-B31A-8591FD2377BF}" dt="2023-09-09T04:40:39.289" v="170" actId="478"/>
          <ac:spMkLst>
            <pc:docMk/>
            <pc:sldMk cId="3651710324" sldId="330"/>
            <ac:spMk id="85" creationId="{48B88F2C-5F81-41B6-9D81-4F88841AF1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09/09/23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574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32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pmi.org/about/ethics/code)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://www.techworld.com/picture-gallery/startups/10-best-free-project-management-software-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www.capterra.com/project-management-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4255" y="446342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 </a:t>
            </a:r>
          </a:p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SARJANA 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C436BC-D1AA-453A-871B-74953E6DDDAF}"/>
              </a:ext>
            </a:extLst>
          </p:cNvPr>
          <p:cNvGrpSpPr/>
          <p:nvPr/>
        </p:nvGrpSpPr>
        <p:grpSpPr>
          <a:xfrm>
            <a:off x="123824" y="2285439"/>
            <a:ext cx="5180949" cy="3525923"/>
            <a:chOff x="-167657" y="2003708"/>
            <a:chExt cx="5766308" cy="39242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18B8BB-E556-400E-8B9E-06BAB46166C7}"/>
                </a:ext>
              </a:extLst>
            </p:cNvPr>
            <p:cNvSpPr/>
            <p:nvPr/>
          </p:nvSpPr>
          <p:spPr>
            <a:xfrm>
              <a:off x="1153396" y="5651001"/>
              <a:ext cx="31242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600" dirty="0">
                  <a:solidFill>
                    <a:srgbClr val="00B0F0"/>
                  </a:solidFill>
                </a:rPr>
                <a:t>&lt;a </a:t>
              </a:r>
              <a:r>
                <a:rPr lang="en-ID" sz="600" dirty="0" err="1">
                  <a:solidFill>
                    <a:srgbClr val="00B0F0"/>
                  </a:solidFill>
                </a:rPr>
                <a:t>href</a:t>
              </a:r>
              <a:r>
                <a:rPr lang="en-ID" sz="600" dirty="0">
                  <a:solidFill>
                    <a:srgbClr val="00B0F0"/>
                  </a:solidFill>
                </a:rPr>
                <a:t>='https://www.freepik.com/free-photos-vectors/background'&gt;Background vector created by </a:t>
              </a:r>
              <a:r>
                <a:rPr lang="en-ID" sz="600" dirty="0" err="1">
                  <a:solidFill>
                    <a:srgbClr val="00B0F0"/>
                  </a:solidFill>
                </a:rPr>
                <a:t>freepik</a:t>
              </a:r>
              <a:r>
                <a:rPr lang="en-ID" sz="600" dirty="0">
                  <a:solidFill>
                    <a:srgbClr val="00B0F0"/>
                  </a:solidFill>
                </a:rPr>
                <a:t> - www.freepik.com&lt;/a&gt;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1654B-CCA9-45A1-9EDA-5DA0E72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57" y="2003708"/>
              <a:ext cx="5766308" cy="3844206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716" y="1614519"/>
            <a:ext cx="6555006" cy="2019860"/>
          </a:xfrm>
        </p:spPr>
        <p:txBody>
          <a:bodyPr/>
          <a:lstStyle/>
          <a:p>
            <a:r>
              <a:rPr lang="en-US" dirty="0"/>
              <a:t>MANAJEMEN PROYEK TI</a:t>
            </a:r>
            <a:endParaRPr lang="en-ID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7755081" y="665384"/>
            <a:ext cx="3865420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MANAJEMEN PROYEK TEKNOLOGI INFORMASI</a:t>
            </a:r>
            <a:endParaRPr lang="en-ID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311" y="1446663"/>
            <a:ext cx="5725534" cy="811374"/>
          </a:xfrm>
        </p:spPr>
        <p:txBody>
          <a:bodyPr/>
          <a:lstStyle/>
          <a:p>
            <a:r>
              <a:rPr lang="en-US" b="1" i="0" dirty="0"/>
              <a:t>Jadi </a:t>
            </a:r>
            <a:r>
              <a:rPr lang="en-US" b="1" i="0" dirty="0" err="1"/>
              <a:t>apa</a:t>
            </a:r>
            <a:r>
              <a:rPr lang="en-US" b="1" i="0" dirty="0"/>
              <a:t> </a:t>
            </a:r>
            <a:r>
              <a:rPr lang="en-US" b="1" i="0" dirty="0" err="1"/>
              <a:t>itu</a:t>
            </a:r>
            <a:r>
              <a:rPr lang="en-US" b="1" i="0" dirty="0"/>
              <a:t> </a:t>
            </a:r>
            <a:r>
              <a:rPr lang="en-US" b="1" i="0" dirty="0" err="1"/>
              <a:t>Proyek</a:t>
            </a:r>
            <a:r>
              <a:rPr lang="en-US" b="1" i="0" dirty="0"/>
              <a:t>?</a:t>
            </a:r>
            <a:endParaRPr lang="en-ID" b="1" i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DB0DE-1D6D-4DD7-973A-49C236FA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7895" y="2754490"/>
            <a:ext cx="6352366" cy="1558568"/>
          </a:xfrm>
        </p:spPr>
        <p:txBody>
          <a:bodyPr>
            <a:noAutofit/>
          </a:bodyPr>
          <a:lstStyle/>
          <a:p>
            <a:pPr marL="317500" marR="713105">
              <a:lnSpc>
                <a:spcPct val="101400"/>
              </a:lnSpc>
              <a:buClr>
                <a:srgbClr val="CCCCCC"/>
              </a:buClr>
              <a:buSzPct val="79310"/>
              <a:tabLst>
                <a:tab pos="546100" algn="l"/>
                <a:tab pos="546735" algn="l"/>
              </a:tabLst>
            </a:pPr>
            <a:r>
              <a:rPr lang="en-US" sz="1800" spc="5" dirty="0">
                <a:cs typeface="Arial"/>
              </a:rPr>
              <a:t>“</a:t>
            </a:r>
            <a:r>
              <a:rPr lang="en-US" sz="1800" spc="5" dirty="0" err="1">
                <a:cs typeface="Arial"/>
              </a:rPr>
              <a:t>Proyek</a:t>
            </a:r>
            <a:r>
              <a:rPr lang="en-US" sz="1800" spc="5" dirty="0">
                <a:cs typeface="Arial"/>
              </a:rPr>
              <a:t> </a:t>
            </a:r>
            <a:r>
              <a:rPr lang="en-US" sz="1800" spc="5" dirty="0" err="1">
                <a:cs typeface="Arial"/>
              </a:rPr>
              <a:t>merupakan</a:t>
            </a:r>
            <a:r>
              <a:rPr lang="en-US" sz="1800" spc="5" dirty="0">
                <a:cs typeface="Arial"/>
              </a:rPr>
              <a:t> </a:t>
            </a:r>
            <a:r>
              <a:rPr lang="en-US" sz="1800" spc="5" dirty="0" err="1">
                <a:cs typeface="Arial"/>
              </a:rPr>
              <a:t>usaha</a:t>
            </a:r>
            <a:r>
              <a:rPr lang="en-US" sz="1800" spc="5" dirty="0">
                <a:cs typeface="Arial"/>
              </a:rPr>
              <a:t> </a:t>
            </a:r>
            <a:r>
              <a:rPr lang="en-US" sz="1800" spc="10" dirty="0">
                <a:cs typeface="Arial"/>
              </a:rPr>
              <a:t>temporary yang </a:t>
            </a:r>
            <a:r>
              <a:rPr lang="en-US" sz="1800" dirty="0" err="1">
                <a:cs typeface="Arial"/>
              </a:rPr>
              <a:t>dilakukan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untuk</a:t>
            </a:r>
            <a:r>
              <a:rPr lang="en-US" sz="1800" dirty="0">
                <a:cs typeface="Arial"/>
              </a:rPr>
              <a:t>  </a:t>
            </a:r>
            <a:r>
              <a:rPr lang="en-US" sz="1800" spc="5" dirty="0" err="1">
                <a:cs typeface="Arial"/>
              </a:rPr>
              <a:t>menghasilkan</a:t>
            </a:r>
            <a:r>
              <a:rPr lang="en-US" sz="1800" spc="5" dirty="0">
                <a:cs typeface="Arial"/>
              </a:rPr>
              <a:t> </a:t>
            </a:r>
            <a:r>
              <a:rPr lang="en-US" sz="1800" spc="5" dirty="0" err="1">
                <a:cs typeface="Arial"/>
              </a:rPr>
              <a:t>produk</a:t>
            </a:r>
            <a:r>
              <a:rPr lang="en-US" sz="1800" spc="5" dirty="0">
                <a:cs typeface="Arial"/>
              </a:rPr>
              <a:t>, </a:t>
            </a:r>
            <a:r>
              <a:rPr lang="en-US" sz="1800" spc="5" dirty="0" err="1">
                <a:cs typeface="Arial"/>
              </a:rPr>
              <a:t>layanan</a:t>
            </a:r>
            <a:r>
              <a:rPr lang="en-US" sz="1800" spc="5" dirty="0">
                <a:cs typeface="Arial"/>
              </a:rPr>
              <a:t>, </a:t>
            </a:r>
            <a:r>
              <a:rPr lang="en-US" sz="1800" spc="5" dirty="0" err="1">
                <a:cs typeface="Arial"/>
              </a:rPr>
              <a:t>ataupun</a:t>
            </a:r>
            <a:r>
              <a:rPr lang="en-US" sz="1800" spc="5" dirty="0">
                <a:cs typeface="Arial"/>
              </a:rPr>
              <a:t> </a:t>
            </a:r>
            <a:r>
              <a:rPr lang="en-US" sz="1800" spc="5" dirty="0" err="1">
                <a:cs typeface="Arial"/>
              </a:rPr>
              <a:t>luaran</a:t>
            </a:r>
            <a:r>
              <a:rPr lang="en-US" sz="1800" spc="5" dirty="0">
                <a:cs typeface="Arial"/>
              </a:rPr>
              <a:t> yang</a:t>
            </a:r>
            <a:r>
              <a:rPr lang="en-US" sz="1800" spc="-3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unik</a:t>
            </a:r>
            <a:r>
              <a:rPr lang="en-US" sz="1800" dirty="0">
                <a:cs typeface="Arial"/>
              </a:rPr>
              <a:t>” </a:t>
            </a:r>
          </a:p>
          <a:p>
            <a:pPr marL="317500" marR="713105">
              <a:lnSpc>
                <a:spcPct val="101400"/>
              </a:lnSpc>
              <a:buClr>
                <a:srgbClr val="CCCCCC"/>
              </a:buClr>
              <a:buSzPct val="79310"/>
              <a:tabLst>
                <a:tab pos="546100" algn="l"/>
                <a:tab pos="546735" algn="l"/>
              </a:tabLst>
            </a:pPr>
            <a:r>
              <a:rPr lang="en-US" sz="1800" spc="20" dirty="0">
                <a:cs typeface="Arial"/>
              </a:rPr>
              <a:t>(</a:t>
            </a:r>
            <a:r>
              <a:rPr lang="en-US" sz="1800" i="1" spc="20" dirty="0" err="1">
                <a:cs typeface="Arial"/>
              </a:rPr>
              <a:t>PMBOK®Guide</a:t>
            </a:r>
            <a:r>
              <a:rPr lang="en-US" sz="1800" i="1" spc="20" dirty="0">
                <a:cs typeface="Arial"/>
              </a:rPr>
              <a:t>, </a:t>
            </a:r>
            <a:r>
              <a:rPr lang="en-US" sz="1800" i="1" spc="10" dirty="0">
                <a:cs typeface="Arial"/>
              </a:rPr>
              <a:t>5</a:t>
            </a:r>
            <a:r>
              <a:rPr lang="en-US" sz="1800" i="1" spc="15" baseline="27777" dirty="0">
                <a:cs typeface="Arial"/>
              </a:rPr>
              <a:t>th</a:t>
            </a:r>
            <a:r>
              <a:rPr lang="en-US" sz="1800" i="1" spc="97" baseline="27777" dirty="0">
                <a:cs typeface="Arial"/>
              </a:rPr>
              <a:t> </a:t>
            </a:r>
            <a:r>
              <a:rPr lang="en-US" sz="1800" i="1" spc="15" dirty="0">
                <a:cs typeface="Arial"/>
              </a:rPr>
              <a:t>ed,2012</a:t>
            </a:r>
            <a:r>
              <a:rPr lang="en-US" sz="1800" spc="15" dirty="0">
                <a:cs typeface="Arial"/>
              </a:rPr>
              <a:t>).</a:t>
            </a:r>
            <a:endParaRPr lang="en-US" sz="1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2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3588" y="1676826"/>
            <a:ext cx="8398412" cy="244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751205" indent="-228600">
              <a:lnSpc>
                <a:spcPct val="101400"/>
              </a:lnSpc>
              <a:spcBef>
                <a:spcPts val="65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vs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Operasional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/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Rutin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-&gt;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aktifitas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berulang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yang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mengikuti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prosedur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organisasi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sudah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ada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yang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dilakukan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menjamin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keberlangsungan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bisnis</a:t>
            </a:r>
            <a:endParaRPr lang="en-US" sz="2000" dirty="0">
              <a:cs typeface="Arial"/>
            </a:endParaRPr>
          </a:p>
          <a:p>
            <a:pPr marL="546100" marR="481330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10" dirty="0">
                <a:solidFill>
                  <a:srgbClr val="424242"/>
                </a:solidFill>
                <a:cs typeface="Arial"/>
              </a:rPr>
              <a:t>Temporary -&gt;</a:t>
            </a:r>
            <a:r>
              <a:rPr lang="en-US" sz="2000" spc="15" dirty="0">
                <a:solidFill>
                  <a:srgbClr val="424242"/>
                </a:solidFill>
                <a:cs typeface="Times New Roman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waktu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definitive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awal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akhir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 (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tidak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selalunya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waktu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pendek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)</a:t>
            </a:r>
            <a:endParaRPr lang="en-US" sz="2000" dirty="0">
              <a:cs typeface="Arial"/>
            </a:endParaRPr>
          </a:p>
          <a:p>
            <a:pPr marL="546100" marR="1016635" indent="-228600">
              <a:lnSpc>
                <a:spcPct val="100699"/>
              </a:lnSpc>
              <a:spcBef>
                <a:spcPts val="68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Ukuran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waktu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penyelesaian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bisa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bervariasi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 (large/small,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short/long)</a:t>
            </a:r>
            <a:endParaRPr lang="en-US" sz="20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1932963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082773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Apa</a:t>
            </a:r>
            <a:r>
              <a:rPr lang="en-ID" sz="3600" dirty="0"/>
              <a:t> </a:t>
            </a:r>
            <a:r>
              <a:rPr lang="en-ID" sz="3600" dirty="0" err="1"/>
              <a:t>itu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0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3588" y="1669802"/>
            <a:ext cx="8398412" cy="290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52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berakhir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bila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Tujuan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telah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tercapai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dihentikan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karena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sebab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Tidak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adanya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akan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546100" marR="942340" indent="-228600">
              <a:lnSpc>
                <a:spcPct val="101400"/>
              </a:lnSpc>
              <a:spcBef>
                <a:spcPts val="38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Deliverable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bersifat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i="1" spc="5" dirty="0">
                <a:solidFill>
                  <a:srgbClr val="424242"/>
                </a:solidFill>
                <a:cs typeface="Arial"/>
              </a:rPr>
              <a:t>temporary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ataupun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i="1" spc="10" dirty="0">
                <a:solidFill>
                  <a:srgbClr val="424242"/>
                </a:solidFill>
                <a:cs typeface="Arial"/>
              </a:rPr>
              <a:t>a </a:t>
            </a:r>
            <a:r>
              <a:rPr lang="en-US" sz="2000" i="1" dirty="0">
                <a:solidFill>
                  <a:srgbClr val="424242"/>
                </a:solidFill>
                <a:cs typeface="Arial"/>
              </a:rPr>
              <a:t>lasting  </a:t>
            </a:r>
            <a:r>
              <a:rPr lang="en-US" sz="2000" i="1" spc="5" dirty="0">
                <a:solidFill>
                  <a:srgbClr val="424242"/>
                </a:solidFill>
                <a:cs typeface="Arial"/>
              </a:rPr>
              <a:t>outcome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(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jangka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panjang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),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unik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, tangible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ataupun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intangible.</a:t>
            </a:r>
            <a:endParaRPr lang="en-US" sz="2000" dirty="0">
              <a:cs typeface="Arial"/>
            </a:endParaRPr>
          </a:p>
          <a:p>
            <a:pPr marL="546100" marR="1535430" indent="-228600">
              <a:lnSpc>
                <a:spcPct val="101400"/>
              </a:lnSpc>
              <a:spcBef>
                <a:spcPts val="66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Dikarenakan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unik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erat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kaitannya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ketidakpastian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1932963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082773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Apa</a:t>
            </a:r>
            <a:r>
              <a:rPr lang="en-ID" sz="3600" dirty="0"/>
              <a:t> </a:t>
            </a:r>
            <a:r>
              <a:rPr lang="en-ID" sz="3600" dirty="0" err="1"/>
              <a:t>itu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009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3588" y="1669802"/>
            <a:ext cx="8398412" cy="24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52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Deliverable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berupa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marR="47942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berbentuk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komponen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item yang lain,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perbaikan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suatu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item,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sebuah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item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itu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sendiri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351790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Layanan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kemampuan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menjalankan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layanan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(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mis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: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fungsi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bisnis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yang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mendukung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bagian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distribusi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)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Perbaikan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layanan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Hasil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keluaran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lainnya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misal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: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dokumentasi</a:t>
            </a:r>
            <a:endParaRPr lang="en-US" sz="20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1932963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082773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Apa</a:t>
            </a:r>
            <a:r>
              <a:rPr lang="en-ID" sz="3600" dirty="0"/>
              <a:t> </a:t>
            </a:r>
            <a:r>
              <a:rPr lang="en-ID" sz="3600" dirty="0" err="1"/>
              <a:t>itu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62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3588" y="1669802"/>
            <a:ext cx="8398412" cy="5003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60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Contoh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kegiatan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bisa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dikategorikan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marR="706120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Penyedia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jasa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kesehatan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melakukan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updating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sistem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informasi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prosedurnya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mengurangi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penyebaran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penyakit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rumah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sakit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689610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Perguruan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tinggi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melakukan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upgrading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infrasturktur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teknologi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guna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penyediaan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jaringan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internet wireless di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seluruh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lingkungan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kampus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614680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Perusahaan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mengembangkan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sistem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baru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meningkatan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produktifitas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penjualan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pengelolaan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hubungan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pelanggan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melalui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komputer</a:t>
            </a:r>
            <a:endParaRPr lang="en-US" sz="2000" dirty="0">
              <a:cs typeface="Arial"/>
            </a:endParaRPr>
          </a:p>
          <a:p>
            <a:pPr marL="775335" marR="817244" lvl="1" indent="-22987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Departemen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pemerintahan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mengembangan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sistem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monitoring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tracking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imunisasi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anak-anak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768350" lvl="1" indent="-22987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Perusahan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multinasional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mengkonsolidasikan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sistem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informasinya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pengelolaan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sumber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perusahaan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terintegrasi</a:t>
            </a:r>
            <a:endParaRPr lang="en-US" sz="20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1932963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082773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Apa</a:t>
            </a:r>
            <a:r>
              <a:rPr lang="en-ID" sz="3600" dirty="0"/>
              <a:t> </a:t>
            </a:r>
            <a:r>
              <a:rPr lang="en-ID" sz="3600" dirty="0" err="1"/>
              <a:t>itu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216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" y="2092155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Apa</a:t>
            </a:r>
            <a:r>
              <a:rPr lang="en-ID" sz="3600" dirty="0"/>
              <a:t> yang </a:t>
            </a:r>
            <a:r>
              <a:rPr lang="en-ID" sz="3600" dirty="0" err="1"/>
              <a:t>anda</a:t>
            </a:r>
            <a:r>
              <a:rPr lang="en-ID" sz="3600" dirty="0"/>
              <a:t> </a:t>
            </a:r>
            <a:r>
              <a:rPr lang="en-ID" sz="3600" dirty="0" err="1"/>
              <a:t>pikirkan</a:t>
            </a:r>
            <a:r>
              <a:rPr lang="en-ID" sz="3600" dirty="0"/>
              <a:t> </a:t>
            </a:r>
            <a:r>
              <a:rPr lang="en-ID" sz="3600" dirty="0" err="1"/>
              <a:t>tentang</a:t>
            </a:r>
            <a:r>
              <a:rPr lang="en-ID" sz="3600" dirty="0"/>
              <a:t> </a:t>
            </a:r>
            <a:r>
              <a:rPr lang="en-ID" sz="3600" dirty="0" err="1"/>
              <a:t>ini</a:t>
            </a:r>
            <a:r>
              <a:rPr lang="en-ID" sz="3600" dirty="0"/>
              <a:t>?</a:t>
            </a:r>
          </a:p>
        </p:txBody>
      </p:sp>
      <p:grpSp>
        <p:nvGrpSpPr>
          <p:cNvPr id="9" name="object 3"/>
          <p:cNvGrpSpPr/>
          <p:nvPr/>
        </p:nvGrpSpPr>
        <p:grpSpPr>
          <a:xfrm>
            <a:off x="4975921" y="1177437"/>
            <a:ext cx="5661831" cy="2474511"/>
            <a:chOff x="725043" y="1403222"/>
            <a:chExt cx="6106795" cy="3434079"/>
          </a:xfrm>
        </p:grpSpPr>
        <p:sp>
          <p:nvSpPr>
            <p:cNvPr id="10" name="object 4"/>
            <p:cNvSpPr/>
            <p:nvPr/>
          </p:nvSpPr>
          <p:spPr>
            <a:xfrm>
              <a:off x="874013" y="1561337"/>
              <a:ext cx="5809615" cy="3119120"/>
            </a:xfrm>
            <a:custGeom>
              <a:avLst/>
              <a:gdLst/>
              <a:ahLst/>
              <a:cxnLst/>
              <a:rect l="l" t="t" r="r" b="b"/>
              <a:pathLst>
                <a:path w="5809615" h="3119120">
                  <a:moveTo>
                    <a:pt x="0" y="0"/>
                  </a:moveTo>
                  <a:lnTo>
                    <a:pt x="0" y="3118866"/>
                  </a:lnTo>
                  <a:lnTo>
                    <a:pt x="5809487" y="3118866"/>
                  </a:lnTo>
                  <a:lnTo>
                    <a:pt x="5809487" y="3092958"/>
                  </a:lnTo>
                  <a:lnTo>
                    <a:pt x="51053" y="3092958"/>
                  </a:lnTo>
                  <a:lnTo>
                    <a:pt x="25145" y="3067812"/>
                  </a:lnTo>
                  <a:lnTo>
                    <a:pt x="51053" y="3067812"/>
                  </a:lnTo>
                  <a:lnTo>
                    <a:pt x="51053" y="51064"/>
                  </a:lnTo>
                  <a:lnTo>
                    <a:pt x="25145" y="51054"/>
                  </a:lnTo>
                  <a:lnTo>
                    <a:pt x="51053" y="25908"/>
                  </a:lnTo>
                  <a:lnTo>
                    <a:pt x="1929383" y="25908"/>
                  </a:lnTo>
                  <a:lnTo>
                    <a:pt x="1929383" y="762"/>
                  </a:lnTo>
                  <a:lnTo>
                    <a:pt x="0" y="0"/>
                  </a:lnTo>
                  <a:close/>
                </a:path>
                <a:path w="5809615" h="3119120">
                  <a:moveTo>
                    <a:pt x="51053" y="3067812"/>
                  </a:moveTo>
                  <a:lnTo>
                    <a:pt x="25145" y="3067812"/>
                  </a:lnTo>
                  <a:lnTo>
                    <a:pt x="51053" y="3092958"/>
                  </a:lnTo>
                  <a:lnTo>
                    <a:pt x="51053" y="3067812"/>
                  </a:lnTo>
                  <a:close/>
                </a:path>
                <a:path w="5809615" h="3119120">
                  <a:moveTo>
                    <a:pt x="5758433" y="3067812"/>
                  </a:moveTo>
                  <a:lnTo>
                    <a:pt x="51053" y="3067812"/>
                  </a:lnTo>
                  <a:lnTo>
                    <a:pt x="51053" y="3092958"/>
                  </a:lnTo>
                  <a:lnTo>
                    <a:pt x="5758433" y="3092958"/>
                  </a:lnTo>
                  <a:lnTo>
                    <a:pt x="5758433" y="3067812"/>
                  </a:lnTo>
                  <a:close/>
                </a:path>
                <a:path w="5809615" h="3119120">
                  <a:moveTo>
                    <a:pt x="5758433" y="25908"/>
                  </a:moveTo>
                  <a:lnTo>
                    <a:pt x="5758433" y="3092958"/>
                  </a:lnTo>
                  <a:lnTo>
                    <a:pt x="5783580" y="3067812"/>
                  </a:lnTo>
                  <a:lnTo>
                    <a:pt x="5809487" y="3067812"/>
                  </a:lnTo>
                  <a:lnTo>
                    <a:pt x="5809487" y="51054"/>
                  </a:lnTo>
                  <a:lnTo>
                    <a:pt x="5783580" y="51054"/>
                  </a:lnTo>
                  <a:lnTo>
                    <a:pt x="5758433" y="25908"/>
                  </a:lnTo>
                  <a:close/>
                </a:path>
                <a:path w="5809615" h="3119120">
                  <a:moveTo>
                    <a:pt x="5809487" y="3067812"/>
                  </a:moveTo>
                  <a:lnTo>
                    <a:pt x="5783580" y="3067812"/>
                  </a:lnTo>
                  <a:lnTo>
                    <a:pt x="5758433" y="3092958"/>
                  </a:lnTo>
                  <a:lnTo>
                    <a:pt x="5809487" y="3092958"/>
                  </a:lnTo>
                  <a:lnTo>
                    <a:pt x="5809487" y="3067812"/>
                  </a:lnTo>
                  <a:close/>
                </a:path>
                <a:path w="5809615" h="3119120">
                  <a:moveTo>
                    <a:pt x="1929383" y="25908"/>
                  </a:moveTo>
                  <a:lnTo>
                    <a:pt x="51053" y="25908"/>
                  </a:lnTo>
                  <a:lnTo>
                    <a:pt x="51054" y="51064"/>
                  </a:lnTo>
                  <a:lnTo>
                    <a:pt x="1929383" y="51816"/>
                  </a:lnTo>
                  <a:lnTo>
                    <a:pt x="1929383" y="25908"/>
                  </a:lnTo>
                  <a:close/>
                </a:path>
                <a:path w="5809615" h="3119120">
                  <a:moveTo>
                    <a:pt x="51053" y="25908"/>
                  </a:moveTo>
                  <a:lnTo>
                    <a:pt x="25145" y="51054"/>
                  </a:lnTo>
                  <a:lnTo>
                    <a:pt x="51054" y="51064"/>
                  </a:lnTo>
                  <a:lnTo>
                    <a:pt x="51053" y="25908"/>
                  </a:lnTo>
                  <a:close/>
                </a:path>
                <a:path w="5809615" h="3119120">
                  <a:moveTo>
                    <a:pt x="5809487" y="0"/>
                  </a:moveTo>
                  <a:lnTo>
                    <a:pt x="3890009" y="0"/>
                  </a:lnTo>
                  <a:lnTo>
                    <a:pt x="3890009" y="51054"/>
                  </a:lnTo>
                  <a:lnTo>
                    <a:pt x="5758433" y="51054"/>
                  </a:lnTo>
                  <a:lnTo>
                    <a:pt x="5758433" y="25908"/>
                  </a:lnTo>
                  <a:lnTo>
                    <a:pt x="5809487" y="25908"/>
                  </a:lnTo>
                  <a:lnTo>
                    <a:pt x="5809487" y="0"/>
                  </a:lnTo>
                  <a:close/>
                </a:path>
                <a:path w="5809615" h="3119120">
                  <a:moveTo>
                    <a:pt x="5809487" y="25908"/>
                  </a:moveTo>
                  <a:lnTo>
                    <a:pt x="5758433" y="25908"/>
                  </a:lnTo>
                  <a:lnTo>
                    <a:pt x="5783580" y="51054"/>
                  </a:lnTo>
                  <a:lnTo>
                    <a:pt x="5809487" y="51054"/>
                  </a:lnTo>
                  <a:lnTo>
                    <a:pt x="5809487" y="25908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1403603"/>
              <a:ext cx="6105906" cy="3433572"/>
            </a:xfrm>
            <a:prstGeom prst="rect">
              <a:avLst/>
            </a:prstGeom>
          </p:spPr>
        </p:pic>
        <p:sp>
          <p:nvSpPr>
            <p:cNvPr id="14" name="object 6"/>
            <p:cNvSpPr/>
            <p:nvPr/>
          </p:nvSpPr>
          <p:spPr>
            <a:xfrm>
              <a:off x="731520" y="1409699"/>
              <a:ext cx="6093460" cy="3420745"/>
            </a:xfrm>
            <a:custGeom>
              <a:avLst/>
              <a:gdLst/>
              <a:ahLst/>
              <a:cxnLst/>
              <a:rect l="l" t="t" r="r" b="b"/>
              <a:pathLst>
                <a:path w="6093459" h="3420745">
                  <a:moveTo>
                    <a:pt x="6092952" y="0"/>
                  </a:moveTo>
                  <a:lnTo>
                    <a:pt x="0" y="0"/>
                  </a:lnTo>
                  <a:lnTo>
                    <a:pt x="0" y="3420617"/>
                  </a:lnTo>
                  <a:lnTo>
                    <a:pt x="6092952" y="3420617"/>
                  </a:lnTo>
                  <a:lnTo>
                    <a:pt x="6092952" y="0"/>
                  </a:lnTo>
                  <a:close/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7"/>
          <p:cNvGrpSpPr/>
          <p:nvPr/>
        </p:nvGrpSpPr>
        <p:grpSpPr>
          <a:xfrm>
            <a:off x="4981334" y="3827712"/>
            <a:ext cx="5650060" cy="2456297"/>
            <a:chOff x="725043" y="5854065"/>
            <a:chExt cx="6106795" cy="3434715"/>
          </a:xfrm>
        </p:grpSpPr>
        <p:sp>
          <p:nvSpPr>
            <p:cNvPr id="16" name="object 8"/>
            <p:cNvSpPr/>
            <p:nvPr/>
          </p:nvSpPr>
          <p:spPr>
            <a:xfrm>
              <a:off x="874013" y="6012180"/>
              <a:ext cx="5809615" cy="3119120"/>
            </a:xfrm>
            <a:custGeom>
              <a:avLst/>
              <a:gdLst/>
              <a:ahLst/>
              <a:cxnLst/>
              <a:rect l="l" t="t" r="r" b="b"/>
              <a:pathLst>
                <a:path w="5809615" h="3119120">
                  <a:moveTo>
                    <a:pt x="0" y="0"/>
                  </a:moveTo>
                  <a:lnTo>
                    <a:pt x="0" y="3118866"/>
                  </a:lnTo>
                  <a:lnTo>
                    <a:pt x="5809487" y="3118866"/>
                  </a:lnTo>
                  <a:lnTo>
                    <a:pt x="5809487" y="3092957"/>
                  </a:lnTo>
                  <a:lnTo>
                    <a:pt x="51053" y="3092958"/>
                  </a:lnTo>
                  <a:lnTo>
                    <a:pt x="25145" y="3067811"/>
                  </a:lnTo>
                  <a:lnTo>
                    <a:pt x="51053" y="3067811"/>
                  </a:lnTo>
                  <a:lnTo>
                    <a:pt x="51053" y="51064"/>
                  </a:lnTo>
                  <a:lnTo>
                    <a:pt x="25145" y="51053"/>
                  </a:lnTo>
                  <a:lnTo>
                    <a:pt x="51053" y="25907"/>
                  </a:lnTo>
                  <a:lnTo>
                    <a:pt x="1929383" y="25907"/>
                  </a:lnTo>
                  <a:lnTo>
                    <a:pt x="1929383" y="761"/>
                  </a:lnTo>
                  <a:lnTo>
                    <a:pt x="0" y="0"/>
                  </a:lnTo>
                  <a:close/>
                </a:path>
                <a:path w="5809615" h="3119120">
                  <a:moveTo>
                    <a:pt x="51053" y="3067811"/>
                  </a:moveTo>
                  <a:lnTo>
                    <a:pt x="25145" y="3067811"/>
                  </a:lnTo>
                  <a:lnTo>
                    <a:pt x="51053" y="3092958"/>
                  </a:lnTo>
                  <a:lnTo>
                    <a:pt x="51053" y="3067811"/>
                  </a:lnTo>
                  <a:close/>
                </a:path>
                <a:path w="5809615" h="3119120">
                  <a:moveTo>
                    <a:pt x="5758433" y="3067811"/>
                  </a:moveTo>
                  <a:lnTo>
                    <a:pt x="51053" y="3067811"/>
                  </a:lnTo>
                  <a:lnTo>
                    <a:pt x="51053" y="3092958"/>
                  </a:lnTo>
                  <a:lnTo>
                    <a:pt x="5758433" y="3092958"/>
                  </a:lnTo>
                  <a:lnTo>
                    <a:pt x="5758433" y="3067811"/>
                  </a:lnTo>
                  <a:close/>
                </a:path>
                <a:path w="5809615" h="3119120">
                  <a:moveTo>
                    <a:pt x="5758433" y="25907"/>
                  </a:moveTo>
                  <a:lnTo>
                    <a:pt x="5758433" y="3092958"/>
                  </a:lnTo>
                  <a:lnTo>
                    <a:pt x="5783580" y="3067811"/>
                  </a:lnTo>
                  <a:lnTo>
                    <a:pt x="5809487" y="3067811"/>
                  </a:lnTo>
                  <a:lnTo>
                    <a:pt x="5809487" y="51053"/>
                  </a:lnTo>
                  <a:lnTo>
                    <a:pt x="5783580" y="51053"/>
                  </a:lnTo>
                  <a:lnTo>
                    <a:pt x="5758433" y="25907"/>
                  </a:lnTo>
                  <a:close/>
                </a:path>
                <a:path w="5809615" h="3119120">
                  <a:moveTo>
                    <a:pt x="5809487" y="3067811"/>
                  </a:moveTo>
                  <a:lnTo>
                    <a:pt x="5783580" y="3067811"/>
                  </a:lnTo>
                  <a:lnTo>
                    <a:pt x="5758433" y="3092958"/>
                  </a:lnTo>
                  <a:lnTo>
                    <a:pt x="5809487" y="3092957"/>
                  </a:lnTo>
                  <a:lnTo>
                    <a:pt x="5809487" y="3067811"/>
                  </a:lnTo>
                  <a:close/>
                </a:path>
                <a:path w="5809615" h="3119120">
                  <a:moveTo>
                    <a:pt x="1929383" y="25907"/>
                  </a:moveTo>
                  <a:lnTo>
                    <a:pt x="51053" y="25907"/>
                  </a:lnTo>
                  <a:lnTo>
                    <a:pt x="51054" y="51064"/>
                  </a:lnTo>
                  <a:lnTo>
                    <a:pt x="1929383" y="51815"/>
                  </a:lnTo>
                  <a:lnTo>
                    <a:pt x="1929383" y="25907"/>
                  </a:lnTo>
                  <a:close/>
                </a:path>
                <a:path w="5809615" h="3119120">
                  <a:moveTo>
                    <a:pt x="51053" y="25907"/>
                  </a:moveTo>
                  <a:lnTo>
                    <a:pt x="25145" y="51053"/>
                  </a:lnTo>
                  <a:lnTo>
                    <a:pt x="51054" y="51064"/>
                  </a:lnTo>
                  <a:lnTo>
                    <a:pt x="51053" y="25907"/>
                  </a:lnTo>
                  <a:close/>
                </a:path>
                <a:path w="5809615" h="3119120">
                  <a:moveTo>
                    <a:pt x="5809487" y="0"/>
                  </a:moveTo>
                  <a:lnTo>
                    <a:pt x="3890009" y="0"/>
                  </a:lnTo>
                  <a:lnTo>
                    <a:pt x="3890009" y="51053"/>
                  </a:lnTo>
                  <a:lnTo>
                    <a:pt x="5758433" y="51053"/>
                  </a:lnTo>
                  <a:lnTo>
                    <a:pt x="5758433" y="25907"/>
                  </a:lnTo>
                  <a:lnTo>
                    <a:pt x="5809487" y="25907"/>
                  </a:lnTo>
                  <a:lnTo>
                    <a:pt x="5809487" y="0"/>
                  </a:lnTo>
                  <a:close/>
                </a:path>
                <a:path w="5809615" h="3119120">
                  <a:moveTo>
                    <a:pt x="5809487" y="25907"/>
                  </a:moveTo>
                  <a:lnTo>
                    <a:pt x="5758433" y="25907"/>
                  </a:lnTo>
                  <a:lnTo>
                    <a:pt x="5783580" y="51053"/>
                  </a:lnTo>
                  <a:lnTo>
                    <a:pt x="5809487" y="51053"/>
                  </a:lnTo>
                  <a:lnTo>
                    <a:pt x="5809487" y="25907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" y="5861304"/>
              <a:ext cx="6099809" cy="3427476"/>
            </a:xfrm>
            <a:prstGeom prst="rect">
              <a:avLst/>
            </a:prstGeom>
          </p:spPr>
        </p:pic>
        <p:sp>
          <p:nvSpPr>
            <p:cNvPr id="18" name="object 10"/>
            <p:cNvSpPr/>
            <p:nvPr/>
          </p:nvSpPr>
          <p:spPr>
            <a:xfrm>
              <a:off x="731520" y="5860542"/>
              <a:ext cx="6093460" cy="3421379"/>
            </a:xfrm>
            <a:custGeom>
              <a:avLst/>
              <a:gdLst/>
              <a:ahLst/>
              <a:cxnLst/>
              <a:rect l="l" t="t" r="r" b="b"/>
              <a:pathLst>
                <a:path w="6093459" h="3421379">
                  <a:moveTo>
                    <a:pt x="6092952" y="0"/>
                  </a:moveTo>
                  <a:lnTo>
                    <a:pt x="0" y="0"/>
                  </a:lnTo>
                  <a:lnTo>
                    <a:pt x="0" y="3421379"/>
                  </a:lnTo>
                  <a:lnTo>
                    <a:pt x="6092952" y="3421379"/>
                  </a:lnTo>
                  <a:lnTo>
                    <a:pt x="609295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9577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44409" y="2543952"/>
            <a:ext cx="8281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4472C4"/>
                </a:solidFill>
                <a:latin typeface="Signika" panose="02010003020600000004" pitchFamily="2" charset="0"/>
                <a:ea typeface="+mj-ea"/>
                <a:cs typeface="+mj-cs"/>
              </a:rPr>
              <a:t>ELEMEN – ELEMEN UTAMA AKTIFITAS PROYEK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514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7" y="2852754"/>
            <a:ext cx="3291412" cy="2003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40696" y="1512951"/>
            <a:ext cx="8121748" cy="3214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umum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attribute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berikut</a:t>
            </a:r>
            <a:r>
              <a:rPr lang="en-US" sz="2000" spc="3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tujuan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unik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/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spesifik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Bersifat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sementara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Dikembangkan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elaborasi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progresif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Membutuhkan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sumber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seringkali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bidang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customer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utama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/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sponsor</a:t>
            </a:r>
            <a:endParaRPr lang="en-US" sz="2000" dirty="0">
              <a:cs typeface="Arial"/>
            </a:endParaRPr>
          </a:p>
          <a:p>
            <a:pPr marL="927735" marR="401320" lvl="2" indent="-150495">
              <a:lnSpc>
                <a:spcPct val="101400"/>
              </a:lnSpc>
              <a:spcBef>
                <a:spcPts val="10"/>
              </a:spcBef>
              <a:buClr>
                <a:srgbClr val="FF0000"/>
              </a:buClr>
              <a:buSzPct val="52380"/>
              <a:buChar char="•"/>
              <a:tabLst>
                <a:tab pos="928369" algn="l"/>
              </a:tabLst>
            </a:pPr>
            <a:r>
              <a:rPr lang="en-US" sz="2000" spc="5" dirty="0">
                <a:solidFill>
                  <a:srgbClr val="424242"/>
                </a:solidFill>
                <a:cs typeface="Arial"/>
              </a:rPr>
              <a:t>sponsor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pihak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memberikan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arahan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menyediakan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dana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Melibatkan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ketidakpastian</a:t>
            </a:r>
            <a:endParaRPr lang="en-US" sz="2000" dirty="0"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409" y="2043503"/>
            <a:ext cx="1596287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Atribut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385343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7" y="2852754"/>
            <a:ext cx="3291412" cy="2003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61" y="2054583"/>
            <a:ext cx="1596287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Batasan</a:t>
            </a:r>
            <a:endParaRPr lang="en-ID" sz="3600" dirty="0"/>
          </a:p>
        </p:txBody>
      </p:sp>
      <p:sp>
        <p:nvSpPr>
          <p:cNvPr id="10" name="object 5"/>
          <p:cNvSpPr txBox="1"/>
          <p:nvPr/>
        </p:nvSpPr>
        <p:spPr>
          <a:xfrm>
            <a:off x="3639955" y="1566722"/>
            <a:ext cx="7845826" cy="6338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Setiap proyek </a:t>
            </a:r>
            <a:r>
              <a:rPr sz="2000" dirty="0">
                <a:solidFill>
                  <a:srgbClr val="424242"/>
                </a:solidFill>
                <a:cs typeface="Arial"/>
              </a:rPr>
              <a:t>dibatasi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oleh berbagai macam </a:t>
            </a:r>
            <a:r>
              <a:rPr sz="2000" dirty="0">
                <a:solidFill>
                  <a:srgbClr val="424242"/>
                </a:solidFill>
                <a:cs typeface="Arial"/>
              </a:rPr>
              <a:t>hal, </a:t>
            </a:r>
            <a:r>
              <a:rPr sz="2000" spc="10" dirty="0">
                <a:solidFill>
                  <a:srgbClr val="424242"/>
                </a:solidFill>
                <a:cs typeface="Arial"/>
              </a:rPr>
              <a:t>secara  umum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batasan proyek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meliputi:</a:t>
            </a:r>
            <a:endParaRPr sz="2000" dirty="0">
              <a:cs typeface="Aria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3728971" y="3721146"/>
            <a:ext cx="8284838" cy="134652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spc="-5" dirty="0">
                <a:solidFill>
                  <a:srgbClr val="FF0000"/>
                </a:solidFill>
                <a:cs typeface="Arial"/>
              </a:rPr>
              <a:t>Scope/ruang</a:t>
            </a:r>
            <a:r>
              <a:rPr sz="2000" b="1" spc="-25" dirty="0">
                <a:solidFill>
                  <a:srgbClr val="FF000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cs typeface="Arial"/>
              </a:rPr>
              <a:t>lingkup</a:t>
            </a:r>
            <a:endParaRPr sz="20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24242"/>
                </a:solidFill>
                <a:cs typeface="Arial"/>
              </a:rPr>
              <a:t>Apa yang akan</a:t>
            </a:r>
            <a:r>
              <a:rPr sz="2000" spc="-7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diselesaikan  dalam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proyek?</a:t>
            </a:r>
            <a:endParaRPr sz="2000" dirty="0">
              <a:cs typeface="Arial"/>
            </a:endParaRPr>
          </a:p>
          <a:p>
            <a:pPr marL="12700" marR="132080">
              <a:lnSpc>
                <a:spcPct val="100000"/>
              </a:lnSpc>
              <a:spcBef>
                <a:spcPts val="10"/>
              </a:spcBef>
            </a:pPr>
            <a:r>
              <a:rPr sz="2000" dirty="0">
                <a:solidFill>
                  <a:srgbClr val="424242"/>
                </a:solidFill>
                <a:cs typeface="Arial"/>
              </a:rPr>
              <a:t>Produk/layanan/keluaran  seperti apakah yang  diharapkan pelanggan?  Bagaimana</a:t>
            </a:r>
            <a:r>
              <a:rPr sz="2000" spc="-6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memverifikasi  ruang lingkup</a:t>
            </a:r>
            <a:r>
              <a:rPr sz="2000" spc="-2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proyek?</a:t>
            </a:r>
            <a:endParaRPr sz="2000" dirty="0"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728971" y="2373781"/>
            <a:ext cx="7966191" cy="134652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solidFill>
                  <a:srgbClr val="FF0000"/>
                </a:solidFill>
                <a:cs typeface="Arial"/>
              </a:rPr>
              <a:t>Time/waktu</a:t>
            </a:r>
            <a:endParaRPr sz="20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24242"/>
                </a:solidFill>
                <a:cs typeface="Arial"/>
              </a:rPr>
              <a:t>Berapa lama waktu yang  dibutuhkan? Bagaimana  penjadwalannya?</a:t>
            </a:r>
            <a:r>
              <a:rPr sz="2000" spc="-5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Bagaimana  tim proyek menelusuri jadwal  yang sedang berjalan? Siapa  yang berhak menyetujui  perubahan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jadwal?</a:t>
            </a:r>
            <a:endParaRPr sz="2000" dirty="0">
              <a:cs typeface="Aria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728971" y="5146818"/>
            <a:ext cx="8453647" cy="103874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b="1" spc="-5" dirty="0">
                <a:solidFill>
                  <a:srgbClr val="FF0000"/>
                </a:solidFill>
                <a:cs typeface="Arial"/>
              </a:rPr>
              <a:t>Cost/biaya</a:t>
            </a:r>
            <a:endParaRPr sz="2000" dirty="0">
              <a:cs typeface="Arial"/>
            </a:endParaRPr>
          </a:p>
          <a:p>
            <a:pPr marL="12700" marR="6985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24242"/>
                </a:solidFill>
                <a:cs typeface="Arial"/>
              </a:rPr>
              <a:t>Berapa banyak biaya</a:t>
            </a:r>
            <a:r>
              <a:rPr sz="2000" spc="-8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yang  dibutuhkan?Bagaiaman  penganggarannya?</a:t>
            </a:r>
            <a:endParaRPr sz="20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2000" dirty="0">
                <a:solidFill>
                  <a:srgbClr val="424242"/>
                </a:solidFill>
                <a:cs typeface="Arial"/>
              </a:rPr>
              <a:t>Bagaimana penelusuran  anggarannya? Siapa yang  berhak merubah</a:t>
            </a:r>
            <a:r>
              <a:rPr sz="2000" spc="-7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anggaran?</a:t>
            </a:r>
            <a:endParaRPr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24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MANAJEMEN PROYEK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SISTEM INFORMASI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7" y="2852754"/>
            <a:ext cx="3291412" cy="2003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09" y="2054583"/>
            <a:ext cx="2007340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Batasan</a:t>
            </a:r>
            <a:endParaRPr lang="en-ID" sz="3600" dirty="0"/>
          </a:p>
        </p:txBody>
      </p:sp>
      <p:pic>
        <p:nvPicPr>
          <p:cNvPr id="15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3320" y="2001534"/>
            <a:ext cx="2900172" cy="28552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6177" y="1873928"/>
            <a:ext cx="7057315" cy="226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5295" marR="3399154">
              <a:lnSpc>
                <a:spcPct val="101299"/>
              </a:lnSpc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yang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sukses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mampu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memenuhi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ketiga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batasan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/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tujuan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yang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telah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ditentukan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(scope,  time,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and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cost),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serta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mampu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memuaskan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keinginan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sponsor</a:t>
            </a:r>
            <a:r>
              <a:rPr lang="en-US" sz="2000" spc="-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92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1600" dirty="0" err="1">
                <a:cs typeface="Times New Roman"/>
              </a:rPr>
              <a:t>Ma</a:t>
            </a:r>
            <a:r>
              <a:rPr lang="en-ID" sz="1600" spc="-11" dirty="0" err="1">
                <a:cs typeface="Times New Roman"/>
              </a:rPr>
              <a:t>h</a:t>
            </a:r>
            <a:r>
              <a:rPr lang="en-ID" sz="1600" spc="-40" dirty="0" err="1">
                <a:cs typeface="Times New Roman"/>
              </a:rPr>
              <a:t>a</a:t>
            </a:r>
            <a:r>
              <a:rPr lang="en-ID" sz="1600" spc="-29" dirty="0" err="1">
                <a:cs typeface="Times New Roman"/>
              </a:rPr>
              <a:t>s</a:t>
            </a:r>
            <a:r>
              <a:rPr lang="en-ID" sz="1600" dirty="0" err="1">
                <a:cs typeface="Times New Roman"/>
              </a:rPr>
              <a:t>i</a:t>
            </a:r>
            <a:r>
              <a:rPr lang="en-ID" sz="1600" spc="-35" dirty="0" err="1">
                <a:cs typeface="Times New Roman"/>
              </a:rPr>
              <a:t>s</a:t>
            </a:r>
            <a:r>
              <a:rPr lang="en-ID" sz="1600" spc="-11" dirty="0" err="1">
                <a:cs typeface="Times New Roman"/>
              </a:rPr>
              <a:t>w</a:t>
            </a:r>
            <a:r>
              <a:rPr lang="en-ID" sz="1600" dirty="0" err="1">
                <a:cs typeface="Times New Roman"/>
              </a:rPr>
              <a:t>a</a:t>
            </a:r>
            <a:r>
              <a:rPr lang="en-ID" sz="1600" spc="247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d</a:t>
            </a:r>
            <a:r>
              <a:rPr lang="en-ID" sz="1600" spc="5" dirty="0" err="1">
                <a:cs typeface="Times New Roman"/>
              </a:rPr>
              <a:t>a</a:t>
            </a:r>
            <a:r>
              <a:rPr lang="en-ID" sz="1600" spc="-5" dirty="0" err="1">
                <a:cs typeface="Times New Roman"/>
              </a:rPr>
              <a:t>p</a:t>
            </a:r>
            <a:r>
              <a:rPr lang="en-ID" sz="1600" spc="-11" dirty="0" err="1">
                <a:cs typeface="Times New Roman"/>
              </a:rPr>
              <a:t>a</a:t>
            </a:r>
            <a:r>
              <a:rPr lang="en-ID" sz="1600" dirty="0" err="1">
                <a:cs typeface="Times New Roman"/>
              </a:rPr>
              <a:t>t</a:t>
            </a:r>
            <a:r>
              <a:rPr lang="en-ID" sz="1600" spc="349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menunjukkan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sikap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bertanggungjawab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atas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pekerjaan</a:t>
            </a:r>
            <a:r>
              <a:rPr lang="en-ID" sz="1600" spc="-17" dirty="0">
                <a:cs typeface="Times New Roman"/>
              </a:rPr>
              <a:t> di </a:t>
            </a:r>
            <a:r>
              <a:rPr lang="en-ID" sz="1600" spc="-17" dirty="0" err="1">
                <a:cs typeface="Times New Roman"/>
              </a:rPr>
              <a:t>bidang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keahliannya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secara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mandiri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dan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mampu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memanfaatkan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ilmu</a:t>
            </a:r>
            <a:r>
              <a:rPr lang="en-ID" sz="1600" spc="-17" dirty="0">
                <a:cs typeface="Times New Roman"/>
              </a:rPr>
              <a:t>, </a:t>
            </a:r>
            <a:r>
              <a:rPr lang="en-ID" sz="1600" spc="-17" dirty="0" err="1">
                <a:cs typeface="Times New Roman"/>
              </a:rPr>
              <a:t>pengetahuan</a:t>
            </a:r>
            <a:r>
              <a:rPr lang="en-ID" sz="1600" spc="-17" dirty="0">
                <a:cs typeface="Times New Roman"/>
              </a:rPr>
              <a:t>  </a:t>
            </a:r>
            <a:r>
              <a:rPr lang="en-ID" sz="1600" spc="-17" dirty="0" err="1">
                <a:cs typeface="Times New Roman"/>
              </a:rPr>
              <a:t>dan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teknologi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umtuk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menyelesaiakan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proyek</a:t>
            </a:r>
            <a:r>
              <a:rPr lang="en-ID" sz="1600" spc="-17" dirty="0">
                <a:cs typeface="Times New Roman"/>
              </a:rPr>
              <a:t> TI/SI</a:t>
            </a:r>
            <a:endParaRPr lang="en-ID" sz="16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666892" y="1684804"/>
            <a:ext cx="3988841" cy="3646851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330365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17133" y="4129824"/>
            <a:ext cx="5610663" cy="79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60"/>
              </a:lnSpc>
              <a:spcBef>
                <a:spcPts val="83"/>
              </a:spcBef>
              <a:buNone/>
            </a:pPr>
            <a:r>
              <a:rPr lang="en-US" sz="1400" dirty="0" err="1">
                <a:solidFill>
                  <a:srgbClr val="000000"/>
                </a:solidFill>
              </a:rPr>
              <a:t>Mahasiswa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mampu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menjelaskan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konsep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dasar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manajemen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proyek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meliputi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definisi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proyek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manajemen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proyek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manfaat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manajemen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proyek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sertifikasi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lembaga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profesi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manajemen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proyek</a:t>
            </a:r>
            <a:endParaRPr lang="en-US" sz="1400" dirty="0"/>
          </a:p>
          <a:p>
            <a:pPr marL="0" indent="0">
              <a:lnSpc>
                <a:spcPts val="1660"/>
              </a:lnSpc>
              <a:spcBef>
                <a:spcPts val="83"/>
              </a:spcBef>
              <a:buNone/>
            </a:pPr>
            <a:endParaRPr lang="en-ID" sz="1600" spc="-17" dirty="0">
              <a:cs typeface="Times New Roman"/>
            </a:endParaRPr>
          </a:p>
          <a:p>
            <a:endParaRPr lang="en-ID" sz="1600" dirty="0"/>
          </a:p>
        </p:txBody>
      </p:sp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7" y="2852754"/>
            <a:ext cx="3291412" cy="2003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505" y="2054583"/>
            <a:ext cx="2000343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Batasan</a:t>
            </a:r>
            <a:endParaRPr lang="en-ID" sz="3600" dirty="0"/>
          </a:p>
        </p:txBody>
      </p:sp>
      <p:sp>
        <p:nvSpPr>
          <p:cNvPr id="10" name="object 4"/>
          <p:cNvSpPr txBox="1"/>
          <p:nvPr/>
        </p:nvSpPr>
        <p:spPr>
          <a:xfrm>
            <a:off x="3806177" y="968900"/>
            <a:ext cx="7515309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cs typeface="Arial"/>
              </a:rPr>
              <a:t>CONTOH </a:t>
            </a:r>
            <a:r>
              <a:rPr sz="1600" b="1" spc="-10" dirty="0">
                <a:cs typeface="Arial"/>
              </a:rPr>
              <a:t>BATASAN</a:t>
            </a:r>
            <a:r>
              <a:rPr sz="1600" b="1" spc="5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PROYEK</a:t>
            </a:r>
            <a:endParaRPr sz="16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cs typeface="Arial"/>
              </a:rPr>
              <a:t>Proyek kolaboratif IT telah menginisiasi scope dari proyek yakni menghasilkan 40-50 halaman  report </a:t>
            </a:r>
            <a:r>
              <a:rPr sz="1600" spc="-5" dirty="0">
                <a:cs typeface="Arial"/>
              </a:rPr>
              <a:t>dan </a:t>
            </a:r>
            <a:r>
              <a:rPr sz="1600" dirty="0">
                <a:cs typeface="Arial"/>
              </a:rPr>
              <a:t>1 </a:t>
            </a:r>
            <a:r>
              <a:rPr sz="1600" spc="-5" dirty="0">
                <a:cs typeface="Arial"/>
              </a:rPr>
              <a:t>jam presentasi </a:t>
            </a:r>
            <a:r>
              <a:rPr sz="1600" dirty="0">
                <a:cs typeface="Arial"/>
              </a:rPr>
              <a:t>terkait dengan proyek IT potensial. Manajer proyek lebih lanjut  mendefinisikan scope yang meliputi: penyediaan deskripsi di tiap proyek, apakah pernah ada  yang mengerjakan proyek yang sejenis, gambaran waktu yang dibutuhkan, estimasi biaya, serta  resiko. Estimasi awal waktu yang dibutuhkan adalah 1 bulan, dengan biaya</a:t>
            </a:r>
            <a:r>
              <a:rPr sz="1600" spc="-25" dirty="0">
                <a:cs typeface="Arial"/>
              </a:rPr>
              <a:t> </a:t>
            </a:r>
            <a:r>
              <a:rPr sz="1600" dirty="0">
                <a:cs typeface="Arial"/>
              </a:rPr>
              <a:t>$20,000-$25,000.</a:t>
            </a:r>
          </a:p>
        </p:txBody>
      </p:sp>
      <p:sp>
        <p:nvSpPr>
          <p:cNvPr id="11" name="object 5"/>
          <p:cNvSpPr txBox="1"/>
          <p:nvPr/>
        </p:nvSpPr>
        <p:spPr>
          <a:xfrm>
            <a:off x="4673415" y="3106304"/>
            <a:ext cx="5490623" cy="7723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90"/>
              </a:spcBef>
            </a:pPr>
            <a:r>
              <a:rPr sz="1600" spc="10" dirty="0">
                <a:solidFill>
                  <a:srgbClr val="424242"/>
                </a:solidFill>
                <a:cs typeface="Arial"/>
              </a:rPr>
              <a:t>Dikarenakan proyek erat  kaitannya dengan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ketidakpastian </a:t>
            </a:r>
            <a:r>
              <a:rPr sz="1600" spc="20" dirty="0">
                <a:solidFill>
                  <a:srgbClr val="424242"/>
                </a:solidFill>
                <a:cs typeface="Arial"/>
              </a:rPr>
              <a:t>maka 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penentuan goal  </a:t>
            </a:r>
            <a:r>
              <a:rPr sz="1600" spc="10" dirty="0" err="1">
                <a:solidFill>
                  <a:srgbClr val="424242"/>
                </a:solidFill>
                <a:cs typeface="Arial"/>
              </a:rPr>
              <a:t>akan</a:t>
            </a:r>
            <a:r>
              <a:rPr lang="en-US" sz="1600" spc="10" dirty="0">
                <a:solidFill>
                  <a:srgbClr val="424242"/>
                </a:solidFill>
                <a:cs typeface="Arial"/>
              </a:rPr>
              <a:t> </a:t>
            </a:r>
            <a:r>
              <a:rPr sz="1600" spc="10" dirty="0" err="1">
                <a:solidFill>
                  <a:srgbClr val="424242"/>
                </a:solidFill>
                <a:cs typeface="Arial"/>
              </a:rPr>
              <a:t>lebih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 realistik dalam  bentuk range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ketimbang  dalam bentuk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 diskret.</a:t>
            </a:r>
            <a:endParaRPr sz="1600" dirty="0">
              <a:cs typeface="Aria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5244023" y="4089206"/>
            <a:ext cx="5785045" cy="7723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90"/>
              </a:spcBef>
            </a:pPr>
            <a:r>
              <a:rPr sz="1600" spc="10" dirty="0">
                <a:solidFill>
                  <a:srgbClr val="424242"/>
                </a:solidFill>
                <a:cs typeface="Arial"/>
              </a:rPr>
              <a:t>Pengelolaan triple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constrains sering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kali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membutuhkan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kompromi  di tiap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batasan.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Misal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scope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proyek mungkin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harus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dikurangi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untuk  menyesuaikan cost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dan  time</a:t>
            </a:r>
            <a:endParaRPr sz="1600" dirty="0"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5781893" y="4985034"/>
            <a:ext cx="6034966" cy="7723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0"/>
              </a:spcBef>
            </a:pPr>
            <a:r>
              <a:rPr sz="1600" spc="15" dirty="0">
                <a:solidFill>
                  <a:srgbClr val="424242"/>
                </a:solidFill>
                <a:cs typeface="Arial"/>
              </a:rPr>
              <a:t>Meskipun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triple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constrains menjadi 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batasan dasar,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namun 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sering </a:t>
            </a:r>
            <a:r>
              <a:rPr sz="1600" spc="5" dirty="0">
                <a:solidFill>
                  <a:srgbClr val="424242"/>
                </a:solidFill>
                <a:cs typeface="Arial"/>
              </a:rPr>
              <a:t>kali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elemen  </a:t>
            </a:r>
            <a:r>
              <a:rPr sz="1600" spc="15" dirty="0">
                <a:solidFill>
                  <a:srgbClr val="424242"/>
                </a:solidFill>
                <a:cs typeface="Arial"/>
              </a:rPr>
              <a:t>Quality </a:t>
            </a:r>
            <a:r>
              <a:rPr sz="1600" spc="10" dirty="0">
                <a:solidFill>
                  <a:srgbClr val="424242"/>
                </a:solidFill>
                <a:cs typeface="Arial"/>
              </a:rPr>
              <a:t>menjadi kunci  utama dalam proyek.  Beberapa menyebutnya  sebagai Quadraple  Constraint</a:t>
            </a:r>
            <a:endParaRPr sz="1600" dirty="0">
              <a:cs typeface="Arial"/>
            </a:endParaRPr>
          </a:p>
        </p:txBody>
      </p:sp>
      <p:pic>
        <p:nvPicPr>
          <p:cNvPr id="14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5503" y="3169691"/>
            <a:ext cx="365019" cy="360996"/>
          </a:xfrm>
          <a:prstGeom prst="rect">
            <a:avLst/>
          </a:prstGeom>
        </p:spPr>
      </p:pic>
      <p:pic>
        <p:nvPicPr>
          <p:cNvPr id="16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6586" y="4161132"/>
            <a:ext cx="365019" cy="360996"/>
          </a:xfrm>
          <a:prstGeom prst="rect">
            <a:avLst/>
          </a:prstGeom>
        </p:spPr>
      </p:pic>
      <p:pic>
        <p:nvPicPr>
          <p:cNvPr id="17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023" y="5056743"/>
            <a:ext cx="365019" cy="3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" y="2092155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Hubungan</a:t>
            </a:r>
            <a:r>
              <a:rPr lang="en-ID" sz="3600" dirty="0"/>
              <a:t> portfolio, program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6274" y="1560574"/>
            <a:ext cx="6096000" cy="3259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6100" marR="433070" indent="-228600">
              <a:lnSpc>
                <a:spcPct val="101299"/>
              </a:lnSpc>
              <a:spcBef>
                <a:spcPts val="575"/>
              </a:spcBef>
              <a:buClr>
                <a:srgbClr val="FF0000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Karena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berbagai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sebab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(economical,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efisiensi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resources,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dll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), 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terkadang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sejumlah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proyek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digabungkan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menjadi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sebuah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 program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untuk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perampingan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manajemen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staff,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pembelanjaan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dan</a:t>
            </a:r>
            <a:r>
              <a:rPr lang="en-US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lain-lain.</a:t>
            </a:r>
            <a:endParaRPr lang="en-US" dirty="0">
              <a:latin typeface="Arial"/>
              <a:cs typeface="Arial"/>
            </a:endParaRPr>
          </a:p>
          <a:p>
            <a:pPr marL="546100" marR="339090" indent="-228600">
              <a:lnSpc>
                <a:spcPct val="101299"/>
              </a:lnSpc>
              <a:spcBef>
                <a:spcPts val="670"/>
              </a:spcBef>
              <a:buClr>
                <a:srgbClr val="FF0000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Program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merupakan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sekumpulan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proyek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yang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saling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lang="en-US" spc="10" dirty="0" err="1">
                <a:solidFill>
                  <a:srgbClr val="424242"/>
                </a:solidFill>
                <a:latin typeface="Arial"/>
                <a:cs typeface="Arial"/>
              </a:rPr>
              <a:t>terhubung</a:t>
            </a:r>
            <a:r>
              <a:rPr lang="en-US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yang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dikelola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secara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koordinatif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untuk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mendapatkan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keuntungan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dan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control 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yang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lebih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baik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10" dirty="0">
                <a:solidFill>
                  <a:srgbClr val="424242"/>
                </a:solidFill>
                <a:latin typeface="Arial"/>
                <a:cs typeface="Arial"/>
              </a:rPr>
              <a:t>(yang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tidak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didapatkan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apabila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proyek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tersebut</a:t>
            </a:r>
            <a:r>
              <a:rPr lang="en-US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latin typeface="Arial"/>
                <a:cs typeface="Arial"/>
              </a:rPr>
              <a:t>dikelola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latin typeface="Arial"/>
                <a:cs typeface="Arial"/>
              </a:rPr>
              <a:t>secara</a:t>
            </a:r>
            <a:r>
              <a:rPr lang="en-US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latin typeface="Arial"/>
                <a:cs typeface="Arial"/>
              </a:rPr>
              <a:t>individual)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3584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" y="2092155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Hubungan</a:t>
            </a:r>
            <a:r>
              <a:rPr lang="en-ID" sz="3600" dirty="0"/>
              <a:t> portfolio, program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  <p:pic>
        <p:nvPicPr>
          <p:cNvPr id="9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7449" y="1514269"/>
            <a:ext cx="7256227" cy="49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" y="2092155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Hubungan</a:t>
            </a:r>
            <a:r>
              <a:rPr lang="en-ID" sz="3600" dirty="0"/>
              <a:t> portfolio, program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  <p:sp>
        <p:nvSpPr>
          <p:cNvPr id="13" name="object 8"/>
          <p:cNvSpPr txBox="1"/>
          <p:nvPr/>
        </p:nvSpPr>
        <p:spPr>
          <a:xfrm>
            <a:off x="4668806" y="1398331"/>
            <a:ext cx="8360147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424242"/>
                </a:solidFill>
                <a:cs typeface="Arial"/>
              </a:rPr>
              <a:t>Berikut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contoh sejumlah program dalam bidang</a:t>
            </a:r>
            <a:r>
              <a:rPr sz="2000" dirty="0">
                <a:solidFill>
                  <a:srgbClr val="424242"/>
                </a:solidFill>
                <a:cs typeface="Arial"/>
              </a:rPr>
              <a:t> IT:</a:t>
            </a:r>
            <a:endParaRPr sz="2000" dirty="0"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976274" y="1893111"/>
            <a:ext cx="6887403" cy="165429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0000"/>
                </a:solidFill>
                <a:cs typeface="Arial"/>
              </a:rPr>
              <a:t>Infrastructure:</a:t>
            </a:r>
            <a:endParaRPr sz="20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5"/>
              </a:spcBef>
            </a:pPr>
            <a:r>
              <a:rPr sz="2000" spc="-5" dirty="0">
                <a:solidFill>
                  <a:srgbClr val="424242"/>
                </a:solidFill>
                <a:cs typeface="Arial"/>
              </a:rPr>
              <a:t>Pengembangan program  infrastruktur </a:t>
            </a:r>
            <a:r>
              <a:rPr sz="2000" dirty="0">
                <a:solidFill>
                  <a:srgbClr val="424242"/>
                </a:solidFill>
                <a:cs typeface="Arial"/>
              </a:rPr>
              <a:t>IT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yang dilakukan  oleh Departemen </a:t>
            </a:r>
            <a:r>
              <a:rPr sz="2000" dirty="0">
                <a:solidFill>
                  <a:srgbClr val="424242"/>
                </a:solidFill>
                <a:cs typeface="Arial"/>
              </a:rPr>
              <a:t>IT.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Program  meliputi sejumlah proyek seperti  penyediaan akses wireless,  upgrade hardware/software,  pengembangan </a:t>
            </a:r>
            <a:r>
              <a:rPr sz="2000" dirty="0">
                <a:solidFill>
                  <a:srgbClr val="424242"/>
                </a:solidFill>
                <a:cs typeface="Arial"/>
              </a:rPr>
              <a:t>&amp;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pengelolaan  standar </a:t>
            </a:r>
            <a:r>
              <a:rPr sz="2000" dirty="0">
                <a:solidFill>
                  <a:srgbClr val="424242"/>
                </a:solidFill>
                <a:cs typeface="Arial"/>
              </a:rPr>
              <a:t>IT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pada</a:t>
            </a:r>
            <a:r>
              <a:rPr sz="2000" spc="-35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perusahaan</a:t>
            </a:r>
            <a:endParaRPr sz="2000" dirty="0">
              <a:cs typeface="Arial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5511311" y="3719025"/>
            <a:ext cx="6352366" cy="196207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solidFill>
                  <a:srgbClr val="FF0000"/>
                </a:solidFill>
                <a:cs typeface="Arial"/>
              </a:rPr>
              <a:t>Application</a:t>
            </a:r>
            <a:r>
              <a:rPr sz="2000" spc="10" dirty="0">
                <a:solidFill>
                  <a:srgbClr val="FF0000"/>
                </a:solidFill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cs typeface="Arial"/>
              </a:rPr>
              <a:t>Development:</a:t>
            </a:r>
            <a:endParaRPr sz="20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5"/>
              </a:spcBef>
            </a:pPr>
            <a:r>
              <a:rPr sz="2000" spc="-5" dirty="0">
                <a:solidFill>
                  <a:srgbClr val="424242"/>
                </a:solidFill>
                <a:cs typeface="Arial"/>
              </a:rPr>
              <a:t>Program pengembangan aplikasi  oleh software developer yang  meliputi: updating system  Enterprise Resource Planning  (ERP), pembelian billing system  baru, atau pengembangan fitur  </a:t>
            </a:r>
            <a:r>
              <a:rPr sz="2000" dirty="0">
                <a:solidFill>
                  <a:srgbClr val="424242"/>
                </a:solidFill>
                <a:cs typeface="Arial"/>
              </a:rPr>
              <a:t>baru untuk system Customer 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Relationship Manajemen</a:t>
            </a:r>
            <a:r>
              <a:rPr sz="2000" spc="-30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-5" dirty="0">
                <a:solidFill>
                  <a:srgbClr val="424242"/>
                </a:solidFill>
                <a:cs typeface="Arial"/>
              </a:rPr>
              <a:t>(CRM)</a:t>
            </a:r>
            <a:endParaRPr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15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" y="2092155"/>
            <a:ext cx="3896634" cy="38966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Hubungan</a:t>
            </a:r>
            <a:r>
              <a:rPr lang="en-ID" sz="3600" dirty="0"/>
              <a:t> portfolio, program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r>
              <a:rPr lang="en-ID" sz="3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9742" y="1401726"/>
            <a:ext cx="7840394" cy="4029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60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Tugas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manager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program:</a:t>
            </a:r>
            <a:endParaRPr lang="en-US" sz="2000" dirty="0">
              <a:cs typeface="Arial"/>
            </a:endParaRPr>
          </a:p>
          <a:p>
            <a:pPr marL="775335" marR="58991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pimpinan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mengarahkan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menyelesaikan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program.</a:t>
            </a:r>
            <a:endParaRPr lang="en-US" sz="2000" dirty="0">
              <a:cs typeface="Arial"/>
            </a:endParaRPr>
          </a:p>
          <a:p>
            <a:pPr marL="775335" marR="461009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coordinator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mengkoordinasikan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segala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usaha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semua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stakeholder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memastikan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proses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diimplementasikan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keuntungan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maksimal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35242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agen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perubahan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bertanggung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jawab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atas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suksesnya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produk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proses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dikembangan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proyek-proyek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dibawahnya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775335" marR="79311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kontinyu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menambah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membagikan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pengetahuan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bisnis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kemampuan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leadership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ketrampilan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komunikasi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semua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anggota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tim.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6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497" y="1492412"/>
            <a:ext cx="6385338" cy="811374"/>
          </a:xfrm>
        </p:spPr>
        <p:txBody>
          <a:bodyPr>
            <a:normAutofit fontScale="90000"/>
          </a:bodyPr>
          <a:lstStyle/>
          <a:p>
            <a:r>
              <a:rPr lang="en-US" b="1" i="0" dirty="0" err="1"/>
              <a:t>Apa</a:t>
            </a:r>
            <a:r>
              <a:rPr lang="en-US" b="1" i="0" dirty="0"/>
              <a:t> </a:t>
            </a:r>
            <a:r>
              <a:rPr lang="en-US" b="1" i="0" dirty="0" err="1"/>
              <a:t>itu</a:t>
            </a:r>
            <a:r>
              <a:rPr lang="en-US" b="1" i="0" dirty="0"/>
              <a:t> </a:t>
            </a:r>
            <a:r>
              <a:rPr lang="en-US" b="1" i="0" dirty="0" err="1"/>
              <a:t>Manajemen</a:t>
            </a:r>
            <a:r>
              <a:rPr lang="en-US" b="1" i="0" dirty="0"/>
              <a:t> </a:t>
            </a:r>
            <a:r>
              <a:rPr lang="en-US" b="1" i="0" dirty="0" err="1"/>
              <a:t>Proyek</a:t>
            </a:r>
            <a:r>
              <a:rPr lang="en-US" b="1" i="0" dirty="0"/>
              <a:t>?</a:t>
            </a:r>
            <a:endParaRPr lang="en-ID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  <p:sp>
        <p:nvSpPr>
          <p:cNvPr id="3" name="Subtitle 4">
            <a:extLst>
              <a:ext uri="{FF2B5EF4-FFF2-40B4-BE49-F238E27FC236}">
                <a16:creationId xmlns:a16="http://schemas.microsoft.com/office/drawing/2014/main" id="{EE2A9DA1-08A6-415E-ADA4-4DDE244A7135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white">
                    <a:lumMod val="85000"/>
                  </a:prstClr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prstClr val="white">
                    <a:lumMod val="85000"/>
                  </a:prstClr>
                </a:solidFill>
              </a:rPr>
              <a:t>MANAJEMEN PROYEK</a:t>
            </a:r>
            <a:endParaRPr lang="en-ID" sz="105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ED4ABB-5172-487E-ACA6-784200659AB8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white">
                    <a:lumMod val="85000"/>
                  </a:prstClr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prstClr val="white">
                    <a:lumMod val="85000"/>
                  </a:prstClr>
                </a:solidFill>
              </a:rPr>
              <a:t>SISTEM INFORMASI</a:t>
            </a:r>
            <a:endParaRPr lang="en-ID" sz="105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81515" y="2766502"/>
            <a:ext cx="7840394" cy="266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401955" indent="-228600">
              <a:lnSpc>
                <a:spcPct val="101200"/>
              </a:lnSpc>
              <a:spcBef>
                <a:spcPts val="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Manajemen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proyek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merupakan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aplikasi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pengetahuan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, 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ketrampilan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perangkat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teknik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dalam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aktifitas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proyek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agar 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memenuhi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kebutuhan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proyek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50" spc="20" dirty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sz="1050" spc="20" dirty="0" err="1">
                <a:solidFill>
                  <a:schemeClr val="bg1"/>
                </a:solidFill>
                <a:latin typeface="Arial"/>
                <a:cs typeface="Arial"/>
              </a:rPr>
              <a:t>PMBOK®Guide</a:t>
            </a:r>
            <a:r>
              <a:rPr lang="en-US" sz="1050" spc="2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50" spc="1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n-US" sz="1050" spc="15" baseline="27777" dirty="0">
                <a:solidFill>
                  <a:schemeClr val="bg1"/>
                </a:solidFill>
                <a:latin typeface="Arial"/>
                <a:cs typeface="Arial"/>
              </a:rPr>
              <a:t>th</a:t>
            </a:r>
            <a:r>
              <a:rPr lang="en-US" sz="1050" spc="104" baseline="2777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50" spc="15" dirty="0">
                <a:solidFill>
                  <a:schemeClr val="bg1"/>
                </a:solidFill>
                <a:latin typeface="Arial"/>
                <a:cs typeface="Arial"/>
              </a:rPr>
              <a:t>ed,2012).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46100" marR="474345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Manajemen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yang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baik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dapat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dicapai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melalui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pengaplikasian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yang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tepat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terintegrasi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dari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10" dirty="0">
                <a:solidFill>
                  <a:schemeClr val="bg1"/>
                </a:solidFill>
                <a:latin typeface="Arial"/>
                <a:cs typeface="Arial"/>
              </a:rPr>
              <a:t>47 </a:t>
            </a:r>
            <a:r>
              <a:rPr lang="en-US" sz="2000" spc="10" dirty="0" err="1">
                <a:solidFill>
                  <a:schemeClr val="bg1"/>
                </a:solidFill>
                <a:latin typeface="Arial"/>
                <a:cs typeface="Arial"/>
              </a:rPr>
              <a:t>kelompok</a:t>
            </a:r>
            <a:r>
              <a:rPr lang="en-US" sz="2000" spc="10" dirty="0">
                <a:solidFill>
                  <a:schemeClr val="bg1"/>
                </a:solidFill>
                <a:latin typeface="Arial"/>
                <a:cs typeface="Arial"/>
              </a:rPr>
              <a:t> proses 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manajemen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proyek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yang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dikategorikan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dalam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10" dirty="0">
                <a:solidFill>
                  <a:schemeClr val="bg1"/>
                </a:solidFill>
                <a:latin typeface="Arial"/>
                <a:cs typeface="Arial"/>
              </a:rPr>
              <a:t>5 </a:t>
            </a:r>
            <a:r>
              <a:rPr lang="en-US" sz="2000" spc="5" dirty="0">
                <a:solidFill>
                  <a:schemeClr val="bg1"/>
                </a:solidFill>
                <a:latin typeface="Arial"/>
                <a:cs typeface="Arial"/>
              </a:rPr>
              <a:t>group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berikut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n-US" sz="2000" b="1" i="1" dirty="0">
                <a:solidFill>
                  <a:schemeClr val="bg1"/>
                </a:solidFill>
                <a:latin typeface="Arial"/>
                <a:cs typeface="Arial"/>
              </a:rPr>
              <a:t>Initiating, </a:t>
            </a:r>
            <a:r>
              <a:rPr lang="en-US" sz="2000" b="1" i="1" spc="5" dirty="0">
                <a:solidFill>
                  <a:schemeClr val="bg1"/>
                </a:solidFill>
                <a:latin typeface="Arial"/>
                <a:cs typeface="Arial"/>
              </a:rPr>
              <a:t>Planning </a:t>
            </a:r>
            <a:r>
              <a:rPr lang="en-US" sz="2000" b="1" i="1" dirty="0">
                <a:solidFill>
                  <a:schemeClr val="bg1"/>
                </a:solidFill>
                <a:latin typeface="Arial"/>
                <a:cs typeface="Arial"/>
              </a:rPr>
              <a:t>Executing, Monitoring </a:t>
            </a:r>
            <a:r>
              <a:rPr lang="en-US" sz="2000" b="1" i="1" spc="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lang="en-US" sz="2000" b="1" i="1" dirty="0">
                <a:solidFill>
                  <a:schemeClr val="bg1"/>
                </a:solidFill>
                <a:latin typeface="Arial"/>
                <a:cs typeface="Arial"/>
              </a:rPr>
              <a:t>Controlling,  </a:t>
            </a:r>
            <a:r>
              <a:rPr lang="en-US" sz="2000" spc="5" dirty="0" err="1">
                <a:solidFill>
                  <a:schemeClr val="bg1"/>
                </a:solidFill>
                <a:latin typeface="Arial"/>
                <a:cs typeface="Arial"/>
              </a:rPr>
              <a:t>dan</a:t>
            </a:r>
            <a:r>
              <a:rPr lang="en-US" sz="2000" b="1" i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b="1" i="1" dirty="0">
                <a:solidFill>
                  <a:schemeClr val="bg1"/>
                </a:solidFill>
                <a:latin typeface="Arial"/>
                <a:cs typeface="Arial"/>
              </a:rPr>
              <a:t>Closing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32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8954" y="1657960"/>
            <a:ext cx="8253046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60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Mengelola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umumnya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meliputi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Mengidentifikasi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kebutuhan</a:t>
            </a:r>
            <a:endParaRPr lang="en-US" sz="2000" dirty="0">
              <a:cs typeface="Arial"/>
            </a:endParaRPr>
          </a:p>
          <a:p>
            <a:pPr marL="775335" marR="597535" lvl="1" indent="-229870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Mengelola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persoalan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keinginan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stakeholder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dlm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perencanaan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pelaksanaan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pengerjaan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775335" marR="732790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Menyiapkan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memelihara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menjalankan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komunikasi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antara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para  stakeholder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dilakukan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aktif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efektif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kolaboratif</a:t>
            </a:r>
            <a:endParaRPr lang="en-US" sz="2000" dirty="0">
              <a:cs typeface="Arial"/>
            </a:endParaRPr>
          </a:p>
          <a:p>
            <a:pPr marL="775335" marR="1012825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Mengelola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stakeholder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memenuhi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penyampaian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hasil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775335" marR="960755" lvl="1" indent="-229870">
              <a:lnSpc>
                <a:spcPct val="100000"/>
              </a:lnSpc>
              <a:spcBef>
                <a:spcPts val="409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Menyeimbangkan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batasan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meliputi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: 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Scope, Quality,  Schedule, Budget, Resources,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Resiko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Aktifitas</a:t>
            </a:r>
            <a:r>
              <a:rPr lang="en-ID" sz="3600" dirty="0"/>
              <a:t> </a:t>
            </a:r>
            <a:r>
              <a:rPr lang="en-ID" sz="3600" dirty="0" err="1"/>
              <a:t>mengelola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324551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8954" y="1657960"/>
            <a:ext cx="8253046" cy="14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5" marR="701040" indent="-228600">
              <a:lnSpc>
                <a:spcPct val="102699"/>
              </a:lnSpc>
              <a:buClr>
                <a:srgbClr val="CCCCCC"/>
              </a:buClr>
              <a:buSzPct val="80769"/>
              <a:buFont typeface="Wingdings"/>
              <a:buChar char=""/>
              <a:tabLst>
                <a:tab pos="587375" algn="l"/>
                <a:tab pos="588010" algn="l"/>
              </a:tabLst>
            </a:pPr>
            <a:r>
              <a:rPr lang="en-US" sz="2000" spc="15" dirty="0">
                <a:solidFill>
                  <a:srgbClr val="424242"/>
                </a:solidFill>
                <a:cs typeface="Arial"/>
              </a:rPr>
              <a:t>Stakeholder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pemangku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kepentingan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FF0000"/>
                </a:solidFill>
                <a:cs typeface="Arial"/>
              </a:rPr>
              <a:t>siapapun</a:t>
            </a:r>
            <a:r>
              <a:rPr lang="en-US" sz="2000" spc="-8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20" dirty="0">
                <a:solidFill>
                  <a:srgbClr val="FF0000"/>
                </a:solidFill>
                <a:cs typeface="Arial"/>
              </a:rPr>
              <a:t>yang  </a:t>
            </a:r>
            <a:r>
              <a:rPr lang="en-US" sz="2000" spc="10" dirty="0" err="1">
                <a:solidFill>
                  <a:srgbClr val="FF0000"/>
                </a:solidFill>
                <a:cs typeface="Arial"/>
              </a:rPr>
              <a:t>terlibat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FF0000"/>
                </a:solidFill>
                <a:cs typeface="Arial"/>
              </a:rPr>
              <a:t>atau</a:t>
            </a:r>
            <a:r>
              <a:rPr lang="en-US" sz="2000" spc="1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FF0000"/>
                </a:solidFill>
                <a:cs typeface="Arial"/>
              </a:rPr>
              <a:t>terkena</a:t>
            </a:r>
            <a:r>
              <a:rPr lang="en-US" sz="2000" spc="1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FF0000"/>
                </a:solidFill>
                <a:cs typeface="Arial"/>
              </a:rPr>
              <a:t>dampak</a:t>
            </a:r>
            <a:r>
              <a:rPr lang="en-US" sz="2000" spc="1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FF0000"/>
                </a:solidFill>
                <a:cs typeface="Arial"/>
              </a:rPr>
              <a:t>dari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aktifitas</a:t>
            </a:r>
            <a:r>
              <a:rPr lang="en-US" sz="2000" spc="-1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FF0000"/>
                </a:solidFill>
                <a:cs typeface="Arial"/>
              </a:rPr>
              <a:t>proyek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87375" marR="964565" indent="-228600">
              <a:lnSpc>
                <a:spcPct val="102699"/>
              </a:lnSpc>
              <a:spcBef>
                <a:spcPts val="675"/>
              </a:spcBef>
              <a:buClr>
                <a:srgbClr val="CCCCCC"/>
              </a:buClr>
              <a:buSzPct val="80769"/>
              <a:buFont typeface="Wingdings"/>
              <a:buChar char=""/>
              <a:tabLst>
                <a:tab pos="587375" algn="l"/>
                <a:tab pos="588010" algn="l"/>
              </a:tabLst>
            </a:pP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Meliputi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: sponsor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, team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staff, customer,</a:t>
            </a:r>
            <a:r>
              <a:rPr lang="en-US" sz="2000" spc="-16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user, 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supplier,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termasuk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juga</a:t>
            </a:r>
            <a:r>
              <a:rPr lang="en-US" sz="2000" spc="-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competitor.</a:t>
            </a:r>
            <a:endParaRPr lang="en-US" sz="2000" dirty="0"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Siapa</a:t>
            </a:r>
            <a:r>
              <a:rPr lang="en-ID" sz="3600" dirty="0"/>
              <a:t> Stakeholder?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1" y="1945976"/>
            <a:ext cx="4247908" cy="42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68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MANAJEMEN PROYEK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SISTEM INFORMASI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Siapa</a:t>
            </a:r>
            <a:r>
              <a:rPr lang="en-ID" sz="3600" dirty="0"/>
              <a:t> Stakeholder?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1" y="1945976"/>
            <a:ext cx="4247908" cy="424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48839" y="1796610"/>
            <a:ext cx="7564970" cy="337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392430" indent="-228600">
              <a:lnSpc>
                <a:spcPct val="101400"/>
              </a:lnSpc>
              <a:buClr>
                <a:srgbClr val="FF0000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Masing-masing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stakeholder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keinginan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yang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berbeda-beda</a:t>
            </a:r>
            <a:endParaRPr lang="en-US" sz="2000" dirty="0">
              <a:cs typeface="Arial"/>
            </a:endParaRPr>
          </a:p>
          <a:p>
            <a:pPr marL="546100" marR="462915" indent="-228600">
              <a:lnSpc>
                <a:spcPct val="101200"/>
              </a:lnSpc>
              <a:spcBef>
                <a:spcPts val="670"/>
              </a:spcBef>
              <a:buClr>
                <a:srgbClr val="FF0000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sukses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harus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mengembangkan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hubungan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baik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stakeholder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agar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memahami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memenuhi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keinginan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mereka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560070" indent="-228600">
              <a:lnSpc>
                <a:spcPct val="101299"/>
              </a:lnSpc>
              <a:spcBef>
                <a:spcPts val="665"/>
              </a:spcBef>
              <a:buClr>
                <a:srgbClr val="FF0000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Karena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peranannya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sangat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penting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maka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sejak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2012  (PMBOK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edisi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5) PMI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menyertakan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Stakeholder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bagian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Knowledge Area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070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653" y="2373307"/>
            <a:ext cx="3440655" cy="3440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8" y="1300167"/>
            <a:ext cx="5422699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Kompetensi</a:t>
            </a:r>
            <a:r>
              <a:rPr lang="en-ID" sz="3600" dirty="0"/>
              <a:t> </a:t>
            </a:r>
            <a:br>
              <a:rPr lang="en-ID" sz="3600" dirty="0"/>
            </a:br>
            <a:r>
              <a:rPr lang="en-ID" sz="3600" dirty="0" err="1"/>
              <a:t>dalam</a:t>
            </a:r>
            <a:r>
              <a:rPr lang="en-ID" sz="3600" dirty="0"/>
              <a:t> </a:t>
            </a:r>
            <a:r>
              <a:rPr lang="en-ID" sz="3600" dirty="0" err="1"/>
              <a:t>mengelola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9" name="object 7"/>
          <p:cNvSpPr txBox="1"/>
          <p:nvPr/>
        </p:nvSpPr>
        <p:spPr>
          <a:xfrm>
            <a:off x="5143500" y="1346168"/>
            <a:ext cx="6617091" cy="12310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 algn="just">
              <a:lnSpc>
                <a:spcPct val="1012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spc="5" dirty="0">
                <a:cs typeface="Arial"/>
              </a:rPr>
              <a:t>Diperlukan 10 knowledge area dan  </a:t>
            </a:r>
            <a:r>
              <a:rPr dirty="0">
                <a:cs typeface="Arial"/>
              </a:rPr>
              <a:t>ketrampilan </a:t>
            </a:r>
            <a:r>
              <a:rPr spc="5" dirty="0">
                <a:cs typeface="Arial"/>
              </a:rPr>
              <a:t>yang </a:t>
            </a:r>
            <a:r>
              <a:rPr spc="5" dirty="0" err="1">
                <a:cs typeface="Arial"/>
              </a:rPr>
              <a:t>dikembangkan</a:t>
            </a:r>
            <a:r>
              <a:rPr spc="5" dirty="0">
                <a:cs typeface="Arial"/>
              </a:rPr>
              <a:t> manajer proyek  </a:t>
            </a:r>
            <a:r>
              <a:rPr spc="5" dirty="0" err="1">
                <a:cs typeface="Arial"/>
              </a:rPr>
              <a:t>sebagai</a:t>
            </a:r>
            <a:r>
              <a:rPr spc="5" dirty="0">
                <a:cs typeface="Arial"/>
              </a:rPr>
              <a:t> </a:t>
            </a:r>
            <a:r>
              <a:rPr spc="5" dirty="0" err="1">
                <a:cs typeface="Arial"/>
              </a:rPr>
              <a:t>kompete</a:t>
            </a:r>
            <a:r>
              <a:rPr lang="en-US" spc="5" dirty="0" err="1">
                <a:cs typeface="Arial"/>
              </a:rPr>
              <a:t>n</a:t>
            </a:r>
            <a:r>
              <a:rPr spc="5" dirty="0" err="1">
                <a:cs typeface="Arial"/>
              </a:rPr>
              <a:t>si</a:t>
            </a:r>
            <a:r>
              <a:rPr dirty="0">
                <a:cs typeface="Arial"/>
              </a:rPr>
              <a:t> </a:t>
            </a:r>
            <a:r>
              <a:rPr spc="5" dirty="0" err="1">
                <a:cs typeface="Arial"/>
              </a:rPr>
              <a:t>utamanya</a:t>
            </a:r>
            <a:r>
              <a:rPr spc="5" dirty="0">
                <a:cs typeface="Arial"/>
              </a:rPr>
              <a:t>.</a:t>
            </a:r>
            <a:endParaRPr lang="en-US" spc="5" dirty="0">
              <a:cs typeface="Arial"/>
            </a:endParaRPr>
          </a:p>
          <a:p>
            <a:pPr marL="240665" marR="5080" indent="-228600" algn="just">
              <a:lnSpc>
                <a:spcPct val="1012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endParaRPr dirty="0">
              <a:cs typeface="Arial"/>
            </a:endParaRPr>
          </a:p>
          <a:p>
            <a:pPr marL="241300" indent="-228600" algn="just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b="1" spc="5" dirty="0">
                <a:cs typeface="Arial"/>
              </a:rPr>
              <a:t>10 knowledge area</a:t>
            </a:r>
            <a:r>
              <a:rPr b="1" spc="-15" dirty="0">
                <a:cs typeface="Arial"/>
              </a:rPr>
              <a:t> </a:t>
            </a:r>
            <a:r>
              <a:rPr b="1" dirty="0">
                <a:cs typeface="Arial"/>
              </a:rPr>
              <a:t>meliputi</a:t>
            </a:r>
            <a:r>
              <a:rPr dirty="0">
                <a:cs typeface="Arial"/>
              </a:rPr>
              <a:t>:</a:t>
            </a:r>
          </a:p>
        </p:txBody>
      </p:sp>
      <p:sp>
        <p:nvSpPr>
          <p:cNvPr id="10" name="object 8"/>
          <p:cNvSpPr txBox="1"/>
          <p:nvPr/>
        </p:nvSpPr>
        <p:spPr>
          <a:xfrm>
            <a:off x="5385064" y="2532704"/>
            <a:ext cx="3652090" cy="184473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78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dirty="0">
                <a:cs typeface="Arial"/>
              </a:rPr>
              <a:t>Project </a:t>
            </a:r>
            <a:r>
              <a:rPr spc="5" dirty="0">
                <a:cs typeface="Arial"/>
              </a:rPr>
              <a:t>Integration</a:t>
            </a:r>
            <a:r>
              <a:rPr spc="-20" dirty="0">
                <a:cs typeface="Arial"/>
              </a:rPr>
              <a:t> </a:t>
            </a:r>
            <a:r>
              <a:rPr spc="5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</a:t>
            </a:r>
            <a:r>
              <a:rPr spc="10" dirty="0">
                <a:cs typeface="Arial"/>
              </a:rPr>
              <a:t>Scope</a:t>
            </a:r>
            <a:r>
              <a:rPr spc="-25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</a:t>
            </a:r>
            <a:r>
              <a:rPr spc="10" dirty="0">
                <a:cs typeface="Arial"/>
              </a:rPr>
              <a:t>Time</a:t>
            </a:r>
            <a:r>
              <a:rPr spc="-10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dirty="0">
                <a:cs typeface="Arial"/>
              </a:rPr>
              <a:t>Project </a:t>
            </a:r>
            <a:r>
              <a:rPr spc="5" dirty="0">
                <a:cs typeface="Arial"/>
              </a:rPr>
              <a:t>Cost</a:t>
            </a:r>
            <a:r>
              <a:rPr spc="-10" dirty="0">
                <a:cs typeface="Arial"/>
              </a:rPr>
              <a:t> </a:t>
            </a:r>
            <a:r>
              <a:rPr spc="5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Quality</a:t>
            </a:r>
            <a:r>
              <a:rPr spc="-15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7038163" y="4492030"/>
            <a:ext cx="3997981" cy="184473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78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Stakeholder</a:t>
            </a:r>
            <a:r>
              <a:rPr spc="-15" dirty="0">
                <a:cs typeface="Arial"/>
              </a:rPr>
              <a:t> </a:t>
            </a:r>
            <a:r>
              <a:rPr spc="5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 Human Resource</a:t>
            </a:r>
            <a:r>
              <a:rPr spc="-65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 </a:t>
            </a:r>
            <a:r>
              <a:rPr dirty="0">
                <a:cs typeface="Arial"/>
              </a:rPr>
              <a:t>Communications</a:t>
            </a:r>
            <a:r>
              <a:rPr spc="-10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Risk</a:t>
            </a:r>
            <a:r>
              <a:rPr spc="-15" dirty="0">
                <a:cs typeface="Arial"/>
              </a:rPr>
              <a:t> </a:t>
            </a:r>
            <a:r>
              <a:rPr spc="10" dirty="0">
                <a:cs typeface="Arial"/>
              </a:rPr>
              <a:t>Management</a:t>
            </a:r>
            <a:endParaRPr dirty="0"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93980" algn="l"/>
              </a:tabLst>
            </a:pPr>
            <a:r>
              <a:rPr spc="5" dirty="0">
                <a:cs typeface="Arial"/>
              </a:rPr>
              <a:t>Project Procurement</a:t>
            </a:r>
            <a:r>
              <a:rPr dirty="0">
                <a:cs typeface="Arial"/>
              </a:rPr>
              <a:t> </a:t>
            </a:r>
            <a:r>
              <a:rPr spc="5" dirty="0">
                <a:cs typeface="Arial"/>
              </a:rPr>
              <a:t>Management</a:t>
            </a:r>
            <a:endParaRPr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50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04910" y="1950038"/>
            <a:ext cx="10747718" cy="398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5305" marR="692150" lvl="0"/>
            <a:r>
              <a:rPr lang="en-US" sz="1400" spc="-5" dirty="0" err="1">
                <a:cs typeface="Arial"/>
              </a:rPr>
              <a:t>Dokumen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ini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merupakan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rangkaian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dari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dokumen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pembelajaran</a:t>
            </a:r>
            <a:r>
              <a:rPr lang="en-US" sz="1400" spc="-5" dirty="0">
                <a:cs typeface="Arial"/>
              </a:rPr>
              <a:t> program </a:t>
            </a:r>
            <a:r>
              <a:rPr lang="en-US" sz="1400" dirty="0" err="1">
                <a:cs typeface="Arial"/>
              </a:rPr>
              <a:t>mata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kuliah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terbuka</a:t>
            </a:r>
            <a:r>
              <a:rPr lang="en-US" sz="1400" spc="-5" dirty="0">
                <a:cs typeface="Arial"/>
              </a:rPr>
              <a:t> MANAJEMEN  PROYOEK. </a:t>
            </a:r>
            <a:r>
              <a:rPr lang="en-US" sz="1400" dirty="0" err="1">
                <a:cs typeface="Arial"/>
              </a:rPr>
              <a:t>Dokumen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meliputi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materi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utama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dan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materi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suplemen</a:t>
            </a:r>
            <a:r>
              <a:rPr lang="en-US" sz="1400" spc="-5" dirty="0">
                <a:cs typeface="Arial"/>
              </a:rPr>
              <a:t> (</a:t>
            </a:r>
            <a:r>
              <a:rPr lang="en-US" sz="1400" spc="-5" dirty="0" err="1">
                <a:cs typeface="Arial"/>
              </a:rPr>
              <a:t>tambahan</a:t>
            </a:r>
            <a:r>
              <a:rPr lang="en-US" sz="1400" spc="-5" dirty="0">
                <a:cs typeface="Arial"/>
              </a:rPr>
              <a:t>). </a:t>
            </a:r>
            <a:r>
              <a:rPr lang="en-US" sz="1400" dirty="0" err="1">
                <a:cs typeface="Arial"/>
              </a:rPr>
              <a:t>Pastikan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anda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mendapatkan</a:t>
            </a:r>
            <a:r>
              <a:rPr lang="en-US" sz="1400" spc="-5" dirty="0">
                <a:cs typeface="Arial"/>
              </a:rPr>
              <a:t>  </a:t>
            </a:r>
            <a:r>
              <a:rPr lang="en-US" sz="1400" dirty="0" err="1">
                <a:cs typeface="Arial"/>
              </a:rPr>
              <a:t>semua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rangkaian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dokumen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tersebut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untuk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memastikan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tercapainya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tujuan</a:t>
            </a:r>
            <a:r>
              <a:rPr lang="en-US" sz="1400" dirty="0">
                <a:cs typeface="Arial"/>
              </a:rPr>
              <a:t> </a:t>
            </a:r>
            <a:r>
              <a:rPr lang="en-US" sz="1400" spc="-5" dirty="0" err="1">
                <a:cs typeface="Arial"/>
              </a:rPr>
              <a:t>instruksional</a:t>
            </a:r>
            <a:r>
              <a:rPr lang="en-US" sz="1400" spc="-5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secara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umum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dan</a:t>
            </a:r>
            <a:r>
              <a:rPr lang="en-US" sz="1400" dirty="0">
                <a:cs typeface="Arial"/>
              </a:rPr>
              <a:t>  </a:t>
            </a:r>
            <a:r>
              <a:rPr lang="en-US" sz="1400" dirty="0" err="1">
                <a:cs typeface="Arial"/>
              </a:rPr>
              <a:t>khusus</a:t>
            </a:r>
            <a:endParaRPr lang="en-US" sz="1400" dirty="0">
              <a:cs typeface="Arial"/>
            </a:endParaRPr>
          </a:p>
          <a:p>
            <a:pPr marL="560705" lvl="0">
              <a:spcBef>
                <a:spcPts val="730"/>
              </a:spcBef>
              <a:tabLst>
                <a:tab pos="3184525" algn="l"/>
              </a:tabLst>
            </a:pPr>
            <a:r>
              <a:rPr lang="en-US" sz="1400" b="1" spc="-5" dirty="0">
                <a:solidFill>
                  <a:srgbClr val="FF9E00"/>
                </a:solidFill>
                <a:cs typeface="Arial"/>
              </a:rPr>
              <a:t>MATERI</a:t>
            </a:r>
            <a:r>
              <a:rPr lang="en-US" sz="1400" b="1" spc="10" dirty="0">
                <a:solidFill>
                  <a:srgbClr val="FF9E00"/>
                </a:solidFill>
                <a:cs typeface="Arial"/>
              </a:rPr>
              <a:t> </a:t>
            </a:r>
            <a:r>
              <a:rPr lang="en-US" sz="1400" b="1" spc="-5" dirty="0">
                <a:solidFill>
                  <a:srgbClr val="FF9E00"/>
                </a:solidFill>
                <a:cs typeface="Arial"/>
              </a:rPr>
              <a:t>UTAMA			MATERI</a:t>
            </a:r>
            <a:r>
              <a:rPr lang="en-US" sz="1400" b="1" dirty="0">
                <a:solidFill>
                  <a:srgbClr val="FF9E00"/>
                </a:solidFill>
                <a:cs typeface="Arial"/>
              </a:rPr>
              <a:t> </a:t>
            </a:r>
            <a:r>
              <a:rPr lang="en-US" sz="1400" b="1" spc="-5" dirty="0">
                <a:solidFill>
                  <a:srgbClr val="FF9E00"/>
                </a:solidFill>
                <a:cs typeface="Arial"/>
              </a:rPr>
              <a:t>UTAMA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5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spc="-5" dirty="0" err="1">
                <a:solidFill>
                  <a:srgbClr val="FF0000"/>
                </a:solidFill>
                <a:cs typeface="Arial"/>
              </a:rPr>
              <a:t>Pengantar</a:t>
            </a:r>
            <a:r>
              <a:rPr lang="en-US" sz="1400" spc="2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FF0000"/>
                </a:solidFill>
                <a:cs typeface="Arial"/>
              </a:rPr>
              <a:t>Manajemen</a:t>
            </a:r>
            <a:r>
              <a:rPr lang="en-US" sz="1400" spc="1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FF0000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FF0000"/>
                </a:solidFill>
                <a:cs typeface="Arial"/>
              </a:rPr>
              <a:t>		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8.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Kualitas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marR="853440" lvl="0" indent="-152400">
              <a:spcBef>
                <a:spcPts val="400"/>
              </a:spcBef>
              <a:buFontTx/>
              <a:buAutoNum type="arabicPeriod"/>
              <a:tabLst>
                <a:tab pos="713105" algn="l"/>
                <a:tab pos="3184525" algn="l"/>
                <a:tab pos="3336925" algn="l"/>
              </a:tabLst>
            </a:pP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Konteks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Teknologi</a:t>
            </a:r>
            <a:r>
              <a:rPr lang="en-US" sz="14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Informasi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	9.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Sumber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Daya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Manusia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5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dirty="0">
                <a:solidFill>
                  <a:srgbClr val="424242"/>
                </a:solidFill>
                <a:cs typeface="Arial"/>
              </a:rPr>
              <a:t>Proses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		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10.</a:t>
            </a:r>
            <a:r>
              <a:rPr lang="en-US" sz="1400" spc="-18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Komunikasi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0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Integrasi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	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11.</a:t>
            </a:r>
            <a:r>
              <a:rPr lang="en-US" sz="1400" spc="-14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Resiko</a:t>
            </a:r>
            <a:r>
              <a:rPr lang="en-US" sz="1400" spc="-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0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Ruang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Lingkup</a:t>
            </a:r>
            <a:r>
              <a:rPr lang="en-US" sz="14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12.</a:t>
            </a:r>
            <a:r>
              <a:rPr lang="en-US" sz="1400" spc="-17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Pengadaan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5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Manejemen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Waktu</a:t>
            </a:r>
            <a:r>
              <a:rPr lang="en-US" sz="14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		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13.</a:t>
            </a:r>
            <a:r>
              <a:rPr lang="en-US" sz="1400" spc="-17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Stakeholder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Proyel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marL="713105" lvl="0" indent="-153035">
              <a:spcBef>
                <a:spcPts val="400"/>
              </a:spcBef>
              <a:buFontTx/>
              <a:buAutoNum type="arabicPeriod"/>
              <a:tabLst>
                <a:tab pos="713740" algn="l"/>
                <a:tab pos="3184525" algn="l"/>
              </a:tabLst>
            </a:pP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Biaya</a:t>
            </a:r>
            <a:r>
              <a:rPr lang="en-US" sz="14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			</a:t>
            </a:r>
            <a:r>
              <a:rPr lang="en-US" sz="1400" dirty="0">
                <a:solidFill>
                  <a:srgbClr val="424242"/>
                </a:solidFill>
                <a:cs typeface="Arial"/>
              </a:rPr>
              <a:t>14. </a:t>
            </a:r>
            <a:r>
              <a:rPr lang="en-US" sz="1400" spc="-5" dirty="0">
                <a:solidFill>
                  <a:srgbClr val="424242"/>
                </a:solidFill>
                <a:cs typeface="Arial"/>
              </a:rPr>
              <a:t>Advanced</a:t>
            </a:r>
            <a:r>
              <a:rPr lang="en-US" sz="1400" spc="-1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spc="-5" dirty="0" err="1">
                <a:solidFill>
                  <a:srgbClr val="424242"/>
                </a:solidFill>
                <a:cs typeface="Arial"/>
              </a:rPr>
              <a:t>Topik</a:t>
            </a:r>
            <a:endParaRPr lang="en-US" sz="1400" dirty="0">
              <a:solidFill>
                <a:prstClr val="black"/>
              </a:solidFill>
              <a:cs typeface="Arial"/>
            </a:endParaRPr>
          </a:p>
          <a:p>
            <a:pPr lvl="0">
              <a:spcBef>
                <a:spcPts val="25"/>
              </a:spcBef>
            </a:pPr>
            <a:endParaRPr lang="en-US" sz="1400" b="1" dirty="0">
              <a:solidFill>
                <a:prstClr val="black"/>
              </a:solidFill>
              <a:cs typeface="Arial"/>
            </a:endParaRPr>
          </a:p>
          <a:p>
            <a:pPr marL="535305" lvl="0"/>
            <a:r>
              <a:rPr lang="en-US" sz="1400" b="1" spc="-5" dirty="0" err="1">
                <a:cs typeface="Arial"/>
              </a:rPr>
              <a:t>Sumber</a:t>
            </a:r>
            <a:r>
              <a:rPr lang="en-US" sz="1400" b="1" spc="-25" dirty="0">
                <a:cs typeface="Arial"/>
              </a:rPr>
              <a:t> </a:t>
            </a:r>
            <a:r>
              <a:rPr lang="en-US" sz="1400" b="1" spc="-5" dirty="0" err="1">
                <a:cs typeface="Arial"/>
              </a:rPr>
              <a:t>Referensi</a:t>
            </a:r>
            <a:r>
              <a:rPr lang="en-US" sz="1400" b="1" spc="-5" dirty="0">
                <a:cs typeface="Arial"/>
              </a:rPr>
              <a:t>:</a:t>
            </a:r>
            <a:endParaRPr lang="en-US" sz="1400" b="1" dirty="0">
              <a:cs typeface="Arial"/>
            </a:endParaRPr>
          </a:p>
          <a:p>
            <a:pPr marL="649605" marR="546100" lvl="0" indent="-114300">
              <a:buFont typeface="Wingdings"/>
              <a:buChar char=""/>
              <a:tabLst>
                <a:tab pos="650240" algn="l"/>
              </a:tabLst>
            </a:pPr>
            <a:r>
              <a:rPr lang="en-US" sz="1400" spc="-5" dirty="0">
                <a:cs typeface="Arial"/>
              </a:rPr>
              <a:t>Information Technology Project Management </a:t>
            </a:r>
            <a:r>
              <a:rPr lang="en-US" sz="1400" dirty="0">
                <a:cs typeface="Arial"/>
              </a:rPr>
              <a:t>7 </a:t>
            </a:r>
            <a:r>
              <a:rPr lang="en-US" sz="1400" spc="-5" dirty="0">
                <a:cs typeface="Arial"/>
              </a:rPr>
              <a:t>edition, </a:t>
            </a:r>
            <a:r>
              <a:rPr lang="en-US" sz="1400" dirty="0">
                <a:cs typeface="Arial"/>
              </a:rPr>
              <a:t>Kathy </a:t>
            </a:r>
            <a:r>
              <a:rPr lang="en-US" sz="1400" spc="-5" dirty="0">
                <a:cs typeface="Arial"/>
              </a:rPr>
              <a:t>Schwalbe, </a:t>
            </a:r>
            <a:r>
              <a:rPr lang="en-US" sz="1400" dirty="0">
                <a:cs typeface="Arial"/>
              </a:rPr>
              <a:t>2013, </a:t>
            </a:r>
            <a:r>
              <a:rPr lang="en-US" sz="1400" spc="-5" dirty="0">
                <a:cs typeface="Arial"/>
              </a:rPr>
              <a:t>Cengage Learning, ISBN-10:  1285847091</a:t>
            </a:r>
            <a:endParaRPr lang="en-US" sz="1400" dirty="0">
              <a:cs typeface="Arial"/>
            </a:endParaRPr>
          </a:p>
          <a:p>
            <a:pPr marL="649605" marR="539750" lvl="0" indent="-114300">
              <a:buFont typeface="Wingdings"/>
              <a:buChar char=""/>
              <a:tabLst>
                <a:tab pos="650240" algn="l"/>
              </a:tabLst>
            </a:pPr>
            <a:r>
              <a:rPr lang="en-US" sz="1400" dirty="0">
                <a:cs typeface="Arial"/>
              </a:rPr>
              <a:t>A Guide </a:t>
            </a:r>
            <a:r>
              <a:rPr lang="en-US" sz="1400" spc="-5" dirty="0">
                <a:cs typeface="Arial"/>
              </a:rPr>
              <a:t>to </a:t>
            </a:r>
            <a:r>
              <a:rPr lang="en-US" sz="1400" dirty="0">
                <a:cs typeface="Arial"/>
              </a:rPr>
              <a:t>the </a:t>
            </a:r>
            <a:r>
              <a:rPr lang="en-US" sz="1400" spc="-5" dirty="0">
                <a:cs typeface="Arial"/>
              </a:rPr>
              <a:t>Project Management </a:t>
            </a:r>
            <a:r>
              <a:rPr lang="en-US" sz="1400" dirty="0">
                <a:cs typeface="Arial"/>
              </a:rPr>
              <a:t>Body of </a:t>
            </a:r>
            <a:r>
              <a:rPr lang="en-US" sz="1400" spc="-5" dirty="0">
                <a:cs typeface="Arial"/>
              </a:rPr>
              <a:t>Knowledge: PMBOK </a:t>
            </a:r>
            <a:r>
              <a:rPr lang="en-US" sz="1400" dirty="0">
                <a:cs typeface="Arial"/>
              </a:rPr>
              <a:t>Guide </a:t>
            </a:r>
            <a:r>
              <a:rPr lang="en-US" sz="1400" spc="-5" dirty="0">
                <a:cs typeface="Arial"/>
              </a:rPr>
              <a:t>Edition </a:t>
            </a:r>
            <a:r>
              <a:rPr lang="en-US" sz="1400" dirty="0">
                <a:cs typeface="Arial"/>
              </a:rPr>
              <a:t>5, </a:t>
            </a:r>
            <a:r>
              <a:rPr lang="en-US" sz="1400" spc="-5" dirty="0">
                <a:cs typeface="Arial"/>
              </a:rPr>
              <a:t>PMI, Project Management  Institute, </a:t>
            </a:r>
            <a:r>
              <a:rPr lang="en-US" sz="1400" dirty="0">
                <a:cs typeface="Arial"/>
              </a:rPr>
              <a:t>2013, </a:t>
            </a:r>
            <a:r>
              <a:rPr lang="en-US" sz="1400" spc="-5" dirty="0">
                <a:cs typeface="Arial"/>
              </a:rPr>
              <a:t>ISBN</a:t>
            </a:r>
            <a:r>
              <a:rPr lang="en-US" sz="1400" spc="-30" dirty="0">
                <a:cs typeface="Arial"/>
              </a:rPr>
              <a:t> </a:t>
            </a:r>
            <a:r>
              <a:rPr lang="en-US" sz="1400" spc="-5" dirty="0">
                <a:cs typeface="Arial"/>
              </a:rPr>
              <a:t>1935589679</a:t>
            </a:r>
            <a:endParaRPr lang="en-US" sz="1400" dirty="0">
              <a:cs typeface="Arial"/>
            </a:endParaRP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98" y="927581"/>
            <a:ext cx="5354172" cy="809251"/>
          </a:xfrm>
        </p:spPr>
        <p:txBody>
          <a:bodyPr>
            <a:normAutofit/>
          </a:bodyPr>
          <a:lstStyle/>
          <a:p>
            <a:r>
              <a:rPr lang="en-ID" sz="4800" baseline="1207" dirty="0" err="1">
                <a:cs typeface="Times New Roman"/>
              </a:rPr>
              <a:t>Materi</a:t>
            </a:r>
            <a:r>
              <a:rPr lang="en-ID" sz="4800" baseline="1207" dirty="0">
                <a:cs typeface="Times New Roman"/>
              </a:rPr>
              <a:t> </a:t>
            </a:r>
            <a:r>
              <a:rPr lang="en-ID" sz="4800" baseline="1207" dirty="0" err="1">
                <a:cs typeface="Times New Roman"/>
              </a:rPr>
              <a:t>dan</a:t>
            </a:r>
            <a:r>
              <a:rPr lang="en-ID" sz="4800" baseline="1207" dirty="0">
                <a:cs typeface="Times New Roman"/>
              </a:rPr>
              <a:t> </a:t>
            </a:r>
            <a:r>
              <a:rPr lang="en-ID" sz="4800" baseline="1207" dirty="0" err="1">
                <a:cs typeface="Times New Roman"/>
              </a:rPr>
              <a:t>Referensi</a:t>
            </a:r>
            <a:endParaRPr lang="en-ID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99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653" y="2373307"/>
            <a:ext cx="3440655" cy="3440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8" y="1300167"/>
            <a:ext cx="5422699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Perangkat</a:t>
            </a:r>
            <a:r>
              <a:rPr lang="en-ID" sz="3600" dirty="0"/>
              <a:t>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teknik</a:t>
            </a:r>
            <a:r>
              <a:rPr lang="en-ID" sz="3600" dirty="0"/>
              <a:t> </a:t>
            </a:r>
            <a:r>
              <a:rPr lang="en-ID" sz="3600" dirty="0" err="1"/>
              <a:t>mengelola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4215618" y="2274370"/>
            <a:ext cx="7835705" cy="2925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912494" indent="-228600">
              <a:lnSpc>
                <a:spcPct val="101200"/>
              </a:lnSpc>
              <a:spcBef>
                <a:spcPts val="58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Seiring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bertambahnya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kompleksitas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dunia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,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pengembangan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penggunaan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alat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/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bantu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sangatlah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penting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pengelolaan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.</a:t>
            </a:r>
          </a:p>
          <a:p>
            <a:pPr marL="546100" marR="912494" indent="-228600">
              <a:lnSpc>
                <a:spcPct val="101200"/>
              </a:lnSpc>
              <a:spcBef>
                <a:spcPts val="58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endParaRPr lang="en-US" sz="2000" dirty="0">
              <a:cs typeface="Arial"/>
            </a:endParaRPr>
          </a:p>
          <a:p>
            <a:pPr marL="546100" indent="-229235" algn="just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Beberapa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diantaranya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Project charter, Scope Statement,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WBS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Gant chart, Critical Path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Analysis, Network</a:t>
            </a:r>
            <a:r>
              <a:rPr lang="en-US" sz="2000" spc="-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diagram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Cost estimates and earned value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management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83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653" y="2373307"/>
            <a:ext cx="3440655" cy="3440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8" y="1300167"/>
            <a:ext cx="5422699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Perangkat</a:t>
            </a:r>
            <a:r>
              <a:rPr lang="en-ID" sz="3600" dirty="0"/>
              <a:t>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teknik</a:t>
            </a:r>
            <a:r>
              <a:rPr lang="en-ID" sz="3600" dirty="0"/>
              <a:t> </a:t>
            </a:r>
            <a:r>
              <a:rPr lang="en-ID" sz="3600" dirty="0" err="1"/>
              <a:t>mengelola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4215618" y="2274370"/>
            <a:ext cx="7835705" cy="2925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912494" indent="-228600">
              <a:lnSpc>
                <a:spcPct val="101200"/>
              </a:lnSpc>
              <a:spcBef>
                <a:spcPts val="58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Seiring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bertambahnya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kompleksitas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dunia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,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pengembangan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penggunaan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alat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/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bantu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sangatlah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penting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pengelolaan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.</a:t>
            </a:r>
          </a:p>
          <a:p>
            <a:pPr marL="546100" marR="912494" indent="-228600">
              <a:lnSpc>
                <a:spcPct val="101200"/>
              </a:lnSpc>
              <a:spcBef>
                <a:spcPts val="58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endParaRPr lang="en-US" sz="2000" dirty="0">
              <a:cs typeface="Arial"/>
            </a:endParaRPr>
          </a:p>
          <a:p>
            <a:pPr marL="546100" indent="-229235" algn="just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Beberapa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diantaranya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Project charter, Scope Statement,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WBS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Gant chart, Critical Path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Analysis, Network</a:t>
            </a:r>
            <a:r>
              <a:rPr lang="en-US" sz="2000" spc="-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diagram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Cost estimates and earned value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management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34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object 3"/>
          <p:cNvGrpSpPr/>
          <p:nvPr/>
        </p:nvGrpSpPr>
        <p:grpSpPr>
          <a:xfrm>
            <a:off x="4186772" y="2373307"/>
            <a:ext cx="7676905" cy="3321685"/>
            <a:chOff x="750569" y="1438656"/>
            <a:chExt cx="6046470" cy="3321685"/>
          </a:xfrm>
        </p:grpSpPr>
        <p:sp>
          <p:nvSpPr>
            <p:cNvPr id="27" name="object 4"/>
            <p:cNvSpPr/>
            <p:nvPr/>
          </p:nvSpPr>
          <p:spPr>
            <a:xfrm>
              <a:off x="874013" y="1561338"/>
              <a:ext cx="5809615" cy="3119120"/>
            </a:xfrm>
            <a:custGeom>
              <a:avLst/>
              <a:gdLst/>
              <a:ahLst/>
              <a:cxnLst/>
              <a:rect l="l" t="t" r="r" b="b"/>
              <a:pathLst>
                <a:path w="5809615" h="3119120">
                  <a:moveTo>
                    <a:pt x="0" y="0"/>
                  </a:moveTo>
                  <a:lnTo>
                    <a:pt x="0" y="3118866"/>
                  </a:lnTo>
                  <a:lnTo>
                    <a:pt x="5809487" y="3118866"/>
                  </a:lnTo>
                  <a:lnTo>
                    <a:pt x="5809487" y="3092958"/>
                  </a:lnTo>
                  <a:lnTo>
                    <a:pt x="51053" y="3092958"/>
                  </a:lnTo>
                  <a:lnTo>
                    <a:pt x="25145" y="3067812"/>
                  </a:lnTo>
                  <a:lnTo>
                    <a:pt x="51053" y="3067812"/>
                  </a:lnTo>
                  <a:lnTo>
                    <a:pt x="51053" y="51064"/>
                  </a:lnTo>
                  <a:lnTo>
                    <a:pt x="25145" y="51054"/>
                  </a:lnTo>
                  <a:lnTo>
                    <a:pt x="51053" y="25908"/>
                  </a:lnTo>
                  <a:lnTo>
                    <a:pt x="1929383" y="25908"/>
                  </a:lnTo>
                  <a:lnTo>
                    <a:pt x="1929383" y="762"/>
                  </a:lnTo>
                  <a:lnTo>
                    <a:pt x="0" y="0"/>
                  </a:lnTo>
                  <a:close/>
                </a:path>
                <a:path w="5809615" h="3119120">
                  <a:moveTo>
                    <a:pt x="51053" y="3067812"/>
                  </a:moveTo>
                  <a:lnTo>
                    <a:pt x="25145" y="3067812"/>
                  </a:lnTo>
                  <a:lnTo>
                    <a:pt x="51053" y="3092958"/>
                  </a:lnTo>
                  <a:lnTo>
                    <a:pt x="51053" y="3067812"/>
                  </a:lnTo>
                  <a:close/>
                </a:path>
                <a:path w="5809615" h="3119120">
                  <a:moveTo>
                    <a:pt x="5758433" y="3067812"/>
                  </a:moveTo>
                  <a:lnTo>
                    <a:pt x="51053" y="3067812"/>
                  </a:lnTo>
                  <a:lnTo>
                    <a:pt x="51053" y="3092958"/>
                  </a:lnTo>
                  <a:lnTo>
                    <a:pt x="5758433" y="3092958"/>
                  </a:lnTo>
                  <a:lnTo>
                    <a:pt x="5758433" y="3067812"/>
                  </a:lnTo>
                  <a:close/>
                </a:path>
                <a:path w="5809615" h="3119120">
                  <a:moveTo>
                    <a:pt x="5758433" y="25908"/>
                  </a:moveTo>
                  <a:lnTo>
                    <a:pt x="5758433" y="3092958"/>
                  </a:lnTo>
                  <a:lnTo>
                    <a:pt x="5783580" y="3067812"/>
                  </a:lnTo>
                  <a:lnTo>
                    <a:pt x="5809487" y="3067812"/>
                  </a:lnTo>
                  <a:lnTo>
                    <a:pt x="5809487" y="51054"/>
                  </a:lnTo>
                  <a:lnTo>
                    <a:pt x="5783580" y="51054"/>
                  </a:lnTo>
                  <a:lnTo>
                    <a:pt x="5758433" y="25908"/>
                  </a:lnTo>
                  <a:close/>
                </a:path>
                <a:path w="5809615" h="3119120">
                  <a:moveTo>
                    <a:pt x="5809487" y="3067812"/>
                  </a:moveTo>
                  <a:lnTo>
                    <a:pt x="5783580" y="3067812"/>
                  </a:lnTo>
                  <a:lnTo>
                    <a:pt x="5758433" y="3092958"/>
                  </a:lnTo>
                  <a:lnTo>
                    <a:pt x="5809487" y="3092958"/>
                  </a:lnTo>
                  <a:lnTo>
                    <a:pt x="5809487" y="3067812"/>
                  </a:lnTo>
                  <a:close/>
                </a:path>
                <a:path w="5809615" h="3119120">
                  <a:moveTo>
                    <a:pt x="1929383" y="25908"/>
                  </a:moveTo>
                  <a:lnTo>
                    <a:pt x="51053" y="25908"/>
                  </a:lnTo>
                  <a:lnTo>
                    <a:pt x="51054" y="51064"/>
                  </a:lnTo>
                  <a:lnTo>
                    <a:pt x="1929383" y="51816"/>
                  </a:lnTo>
                  <a:lnTo>
                    <a:pt x="1929383" y="25908"/>
                  </a:lnTo>
                  <a:close/>
                </a:path>
                <a:path w="5809615" h="3119120">
                  <a:moveTo>
                    <a:pt x="51053" y="25908"/>
                  </a:moveTo>
                  <a:lnTo>
                    <a:pt x="25145" y="51054"/>
                  </a:lnTo>
                  <a:lnTo>
                    <a:pt x="51054" y="51064"/>
                  </a:lnTo>
                  <a:lnTo>
                    <a:pt x="51053" y="25908"/>
                  </a:lnTo>
                  <a:close/>
                </a:path>
                <a:path w="5809615" h="3119120">
                  <a:moveTo>
                    <a:pt x="5809487" y="0"/>
                  </a:moveTo>
                  <a:lnTo>
                    <a:pt x="3890009" y="0"/>
                  </a:lnTo>
                  <a:lnTo>
                    <a:pt x="3890009" y="51054"/>
                  </a:lnTo>
                  <a:lnTo>
                    <a:pt x="5758433" y="51054"/>
                  </a:lnTo>
                  <a:lnTo>
                    <a:pt x="5758433" y="25908"/>
                  </a:lnTo>
                  <a:lnTo>
                    <a:pt x="5809487" y="25908"/>
                  </a:lnTo>
                  <a:lnTo>
                    <a:pt x="5809487" y="0"/>
                  </a:lnTo>
                  <a:close/>
                </a:path>
                <a:path w="5809615" h="3119120">
                  <a:moveTo>
                    <a:pt x="5809487" y="25908"/>
                  </a:moveTo>
                  <a:lnTo>
                    <a:pt x="5758433" y="25908"/>
                  </a:lnTo>
                  <a:lnTo>
                    <a:pt x="5783580" y="51054"/>
                  </a:lnTo>
                  <a:lnTo>
                    <a:pt x="5809487" y="51054"/>
                  </a:lnTo>
                  <a:lnTo>
                    <a:pt x="5809487" y="25908"/>
                  </a:lnTo>
                  <a:close/>
                </a:path>
              </a:pathLst>
            </a:custGeom>
            <a:solidFill>
              <a:srgbClr val="FF9E00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8" name="object 5"/>
            <p:cNvSpPr/>
            <p:nvPr/>
          </p:nvSpPr>
          <p:spPr>
            <a:xfrm>
              <a:off x="755141" y="1442466"/>
              <a:ext cx="6037580" cy="346075"/>
            </a:xfrm>
            <a:custGeom>
              <a:avLst/>
              <a:gdLst/>
              <a:ahLst/>
              <a:cxnLst/>
              <a:rect l="l" t="t" r="r" b="b"/>
              <a:pathLst>
                <a:path w="6037580" h="346075">
                  <a:moveTo>
                    <a:pt x="6037326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6037326" y="345948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1DB8F0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>
                <a:solidFill>
                  <a:srgbClr val="1DB8F0"/>
                </a:solidFill>
              </a:endParaRPr>
            </a:p>
          </p:txBody>
        </p:sp>
        <p:sp>
          <p:nvSpPr>
            <p:cNvPr id="29" name="object 6"/>
            <p:cNvSpPr/>
            <p:nvPr/>
          </p:nvSpPr>
          <p:spPr>
            <a:xfrm>
              <a:off x="755141" y="1788413"/>
              <a:ext cx="6037580" cy="371475"/>
            </a:xfrm>
            <a:custGeom>
              <a:avLst/>
              <a:gdLst/>
              <a:ahLst/>
              <a:cxnLst/>
              <a:rect l="l" t="t" r="r" b="b"/>
              <a:pathLst>
                <a:path w="6037580" h="371475">
                  <a:moveTo>
                    <a:pt x="6037326" y="0"/>
                  </a:moveTo>
                  <a:lnTo>
                    <a:pt x="0" y="0"/>
                  </a:lnTo>
                  <a:lnTo>
                    <a:pt x="0" y="371094"/>
                  </a:lnTo>
                  <a:lnTo>
                    <a:pt x="6037326" y="371094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8F0E8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0" name="object 7"/>
            <p:cNvSpPr/>
            <p:nvPr/>
          </p:nvSpPr>
          <p:spPr>
            <a:xfrm>
              <a:off x="755141" y="2159508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1"/>
                  </a:lnTo>
                  <a:lnTo>
                    <a:pt x="6037326" y="320801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1" name="object 8"/>
            <p:cNvSpPr/>
            <p:nvPr/>
          </p:nvSpPr>
          <p:spPr>
            <a:xfrm>
              <a:off x="755141" y="2480310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1"/>
                  </a:lnTo>
                  <a:lnTo>
                    <a:pt x="6037326" y="320801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8F0E8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2" name="object 9"/>
            <p:cNvSpPr/>
            <p:nvPr/>
          </p:nvSpPr>
          <p:spPr>
            <a:xfrm>
              <a:off x="755141" y="2801111"/>
              <a:ext cx="6037580" cy="333375"/>
            </a:xfrm>
            <a:custGeom>
              <a:avLst/>
              <a:gdLst/>
              <a:ahLst/>
              <a:cxnLst/>
              <a:rect l="l" t="t" r="r" b="b"/>
              <a:pathLst>
                <a:path w="6037580" h="333375">
                  <a:moveTo>
                    <a:pt x="6037326" y="0"/>
                  </a:moveTo>
                  <a:lnTo>
                    <a:pt x="0" y="0"/>
                  </a:lnTo>
                  <a:lnTo>
                    <a:pt x="0" y="332994"/>
                  </a:lnTo>
                  <a:lnTo>
                    <a:pt x="6037326" y="332994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3" name="object 10"/>
            <p:cNvSpPr/>
            <p:nvPr/>
          </p:nvSpPr>
          <p:spPr>
            <a:xfrm>
              <a:off x="755141" y="3134106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1"/>
                  </a:lnTo>
                  <a:lnTo>
                    <a:pt x="6037326" y="320801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8F0E8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4" name="object 11"/>
            <p:cNvSpPr/>
            <p:nvPr/>
          </p:nvSpPr>
          <p:spPr>
            <a:xfrm>
              <a:off x="755141" y="3454908"/>
              <a:ext cx="6037580" cy="338455"/>
            </a:xfrm>
            <a:custGeom>
              <a:avLst/>
              <a:gdLst/>
              <a:ahLst/>
              <a:cxnLst/>
              <a:rect l="l" t="t" r="r" b="b"/>
              <a:pathLst>
                <a:path w="6037580" h="338454">
                  <a:moveTo>
                    <a:pt x="6037326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37326" y="338327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5" name="object 12"/>
            <p:cNvSpPr/>
            <p:nvPr/>
          </p:nvSpPr>
          <p:spPr>
            <a:xfrm>
              <a:off x="755141" y="3793236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1"/>
                  </a:lnTo>
                  <a:lnTo>
                    <a:pt x="6037326" y="320801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8F0E8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6" name="object 13"/>
            <p:cNvSpPr/>
            <p:nvPr/>
          </p:nvSpPr>
          <p:spPr>
            <a:xfrm>
              <a:off x="755141" y="4114037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2"/>
                  </a:lnTo>
                  <a:lnTo>
                    <a:pt x="6037326" y="320802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7" name="object 14"/>
            <p:cNvSpPr/>
            <p:nvPr/>
          </p:nvSpPr>
          <p:spPr>
            <a:xfrm>
              <a:off x="755141" y="4434840"/>
              <a:ext cx="6037580" cy="321310"/>
            </a:xfrm>
            <a:custGeom>
              <a:avLst/>
              <a:gdLst/>
              <a:ahLst/>
              <a:cxnLst/>
              <a:rect l="l" t="t" r="r" b="b"/>
              <a:pathLst>
                <a:path w="6037580" h="321310">
                  <a:moveTo>
                    <a:pt x="6037326" y="0"/>
                  </a:moveTo>
                  <a:lnTo>
                    <a:pt x="0" y="0"/>
                  </a:lnTo>
                  <a:lnTo>
                    <a:pt x="0" y="320801"/>
                  </a:lnTo>
                  <a:lnTo>
                    <a:pt x="6037326" y="320801"/>
                  </a:lnTo>
                  <a:lnTo>
                    <a:pt x="6037326" y="0"/>
                  </a:lnTo>
                  <a:close/>
                </a:path>
              </a:pathLst>
            </a:custGeom>
            <a:solidFill>
              <a:srgbClr val="F8F0E8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9" name="object 16"/>
            <p:cNvSpPr/>
            <p:nvPr/>
          </p:nvSpPr>
          <p:spPr>
            <a:xfrm>
              <a:off x="750569" y="1788413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0" name="object 17"/>
            <p:cNvSpPr/>
            <p:nvPr/>
          </p:nvSpPr>
          <p:spPr>
            <a:xfrm>
              <a:off x="750569" y="2159508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1" name="object 18"/>
            <p:cNvSpPr/>
            <p:nvPr/>
          </p:nvSpPr>
          <p:spPr>
            <a:xfrm>
              <a:off x="750569" y="2480310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2" name="object 19"/>
            <p:cNvSpPr/>
            <p:nvPr/>
          </p:nvSpPr>
          <p:spPr>
            <a:xfrm>
              <a:off x="750569" y="2801111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3" name="object 20"/>
            <p:cNvSpPr/>
            <p:nvPr/>
          </p:nvSpPr>
          <p:spPr>
            <a:xfrm>
              <a:off x="750569" y="3134106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4" name="object 21"/>
            <p:cNvSpPr/>
            <p:nvPr/>
          </p:nvSpPr>
          <p:spPr>
            <a:xfrm>
              <a:off x="750569" y="3454908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5" name="object 22"/>
            <p:cNvSpPr/>
            <p:nvPr/>
          </p:nvSpPr>
          <p:spPr>
            <a:xfrm>
              <a:off x="750569" y="3793236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6" name="object 23"/>
            <p:cNvSpPr/>
            <p:nvPr/>
          </p:nvSpPr>
          <p:spPr>
            <a:xfrm>
              <a:off x="750569" y="4114037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7" name="object 24"/>
            <p:cNvSpPr/>
            <p:nvPr/>
          </p:nvSpPr>
          <p:spPr>
            <a:xfrm>
              <a:off x="750569" y="4434840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8" name="object 25"/>
            <p:cNvSpPr/>
            <p:nvPr/>
          </p:nvSpPr>
          <p:spPr>
            <a:xfrm>
              <a:off x="755141" y="1438656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h="3321685">
                  <a:moveTo>
                    <a:pt x="0" y="0"/>
                  </a:moveTo>
                  <a:lnTo>
                    <a:pt x="0" y="3321558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9" name="object 26"/>
            <p:cNvSpPr/>
            <p:nvPr/>
          </p:nvSpPr>
          <p:spPr>
            <a:xfrm>
              <a:off x="6792467" y="1438656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h="3321685">
                  <a:moveTo>
                    <a:pt x="0" y="0"/>
                  </a:moveTo>
                  <a:lnTo>
                    <a:pt x="0" y="3321558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50" name="object 27"/>
            <p:cNvSpPr/>
            <p:nvPr/>
          </p:nvSpPr>
          <p:spPr>
            <a:xfrm>
              <a:off x="750569" y="1442466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51" name="object 28"/>
            <p:cNvSpPr/>
            <p:nvPr/>
          </p:nvSpPr>
          <p:spPr>
            <a:xfrm>
              <a:off x="750569" y="4755641"/>
              <a:ext cx="6046470" cy="0"/>
            </a:xfrm>
            <a:custGeom>
              <a:avLst/>
              <a:gdLst/>
              <a:ahLst/>
              <a:cxnLst/>
              <a:rect l="l" t="t" r="r" b="b"/>
              <a:pathLst>
                <a:path w="6046470">
                  <a:moveTo>
                    <a:pt x="0" y="0"/>
                  </a:moveTo>
                  <a:lnTo>
                    <a:pt x="6046470" y="0"/>
                  </a:lnTo>
                </a:path>
              </a:pathLst>
            </a:custGeom>
            <a:ln w="8483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</p:grpSp>
      <p:sp>
        <p:nvSpPr>
          <p:cNvPr id="52" name="object 29"/>
          <p:cNvSpPr txBox="1"/>
          <p:nvPr/>
        </p:nvSpPr>
        <p:spPr>
          <a:xfrm>
            <a:off x="4183484" y="2488567"/>
            <a:ext cx="1213606" cy="171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2105" marR="131445" indent="-184150">
              <a:lnSpc>
                <a:spcPct val="103899"/>
              </a:lnSpc>
              <a:spcBef>
                <a:spcPts val="90"/>
              </a:spcBef>
            </a:pPr>
            <a:r>
              <a:rPr sz="1000" b="1" spc="15" dirty="0">
                <a:solidFill>
                  <a:srgbClr val="FFFFFF"/>
                </a:solidFill>
                <a:cs typeface="Arial"/>
              </a:rPr>
              <a:t>Kn</a:t>
            </a:r>
            <a:r>
              <a:rPr sz="1000" b="1" spc="10" dirty="0">
                <a:solidFill>
                  <a:srgbClr val="FFFFFF"/>
                </a:solidFill>
                <a:cs typeface="Arial"/>
              </a:rPr>
              <a:t>o</a:t>
            </a:r>
            <a:r>
              <a:rPr sz="1000" b="1" spc="40" dirty="0">
                <a:solidFill>
                  <a:srgbClr val="FFFFFF"/>
                </a:solidFill>
                <a:cs typeface="Arial"/>
              </a:rPr>
              <a:t>w</a:t>
            </a:r>
            <a:r>
              <a:rPr sz="1000" b="1" spc="10" dirty="0">
                <a:solidFill>
                  <a:srgbClr val="FFFFFF"/>
                </a:solidFill>
                <a:cs typeface="Arial"/>
              </a:rPr>
              <a:t>ledge  </a:t>
            </a:r>
            <a:r>
              <a:rPr sz="1000" b="1" spc="20" dirty="0">
                <a:solidFill>
                  <a:srgbClr val="FFFFFF"/>
                </a:solidFill>
                <a:cs typeface="Arial"/>
              </a:rPr>
              <a:t>Area</a:t>
            </a:r>
            <a:endParaRPr sz="1000" dirty="0">
              <a:cs typeface="Arial"/>
            </a:endParaRPr>
          </a:p>
        </p:txBody>
      </p:sp>
      <p:sp>
        <p:nvSpPr>
          <p:cNvPr id="53" name="object 30"/>
          <p:cNvSpPr txBox="1"/>
          <p:nvPr/>
        </p:nvSpPr>
        <p:spPr>
          <a:xfrm>
            <a:off x="5113149" y="2461963"/>
            <a:ext cx="6750528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35"/>
              </a:spcBef>
            </a:pPr>
            <a:r>
              <a:rPr sz="1000" b="1" spc="15" dirty="0">
                <a:solidFill>
                  <a:srgbClr val="FFFFFF"/>
                </a:solidFill>
                <a:cs typeface="Arial"/>
              </a:rPr>
              <a:t>Tools and</a:t>
            </a:r>
            <a:r>
              <a:rPr sz="1000" b="1" spc="-25" dirty="0">
                <a:solidFill>
                  <a:srgbClr val="FFFFFF"/>
                </a:solidFill>
                <a:cs typeface="Arial"/>
              </a:rPr>
              <a:t> </a:t>
            </a:r>
            <a:r>
              <a:rPr sz="1000" b="1" spc="10" dirty="0">
                <a:solidFill>
                  <a:srgbClr val="FFFFFF"/>
                </a:solidFill>
                <a:cs typeface="Arial"/>
              </a:rPr>
              <a:t>Techniques</a:t>
            </a:r>
            <a:endParaRPr sz="1000">
              <a:cs typeface="Arial"/>
            </a:endParaRPr>
          </a:p>
        </p:txBody>
      </p:sp>
      <p:sp>
        <p:nvSpPr>
          <p:cNvPr id="54" name="object 31"/>
          <p:cNvSpPr txBox="1"/>
          <p:nvPr/>
        </p:nvSpPr>
        <p:spPr>
          <a:xfrm>
            <a:off x="4183484" y="2737811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Integration  </a:t>
            </a:r>
            <a:r>
              <a:rPr sz="1000" dirty="0">
                <a:cs typeface="Arial"/>
              </a:rPr>
              <a:t>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</a:p>
        </p:txBody>
      </p:sp>
      <p:sp>
        <p:nvSpPr>
          <p:cNvPr id="55" name="object 32"/>
          <p:cNvSpPr txBox="1"/>
          <p:nvPr/>
        </p:nvSpPr>
        <p:spPr>
          <a:xfrm>
            <a:off x="5113149" y="2737811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38417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Project selection methods, project </a:t>
            </a:r>
            <a:r>
              <a:rPr sz="1000" dirty="0">
                <a:cs typeface="Arial"/>
              </a:rPr>
              <a:t>mngmt </a:t>
            </a:r>
            <a:r>
              <a:rPr sz="1000" spc="-5" dirty="0">
                <a:cs typeface="Arial"/>
              </a:rPr>
              <a:t>methodologies, stakeholder analyses, </a:t>
            </a:r>
            <a:r>
              <a:rPr sz="1000" dirty="0">
                <a:cs typeface="Arial"/>
              </a:rPr>
              <a:t>project </a:t>
            </a:r>
            <a:r>
              <a:rPr sz="1000" spc="-5" dirty="0">
                <a:cs typeface="Arial"/>
              </a:rPr>
              <a:t>charters, </a:t>
            </a:r>
            <a:r>
              <a:rPr sz="1000" dirty="0">
                <a:cs typeface="Arial"/>
              </a:rPr>
              <a:t>project  </a:t>
            </a:r>
            <a:r>
              <a:rPr sz="1000" spc="-5" dirty="0">
                <a:cs typeface="Arial"/>
              </a:rPr>
              <a:t>management plans, change </a:t>
            </a:r>
            <a:r>
              <a:rPr sz="1000" dirty="0">
                <a:cs typeface="Arial"/>
              </a:rPr>
              <a:t>control </a:t>
            </a:r>
            <a:r>
              <a:rPr sz="1000" spc="-5" dirty="0">
                <a:cs typeface="Arial"/>
              </a:rPr>
              <a:t>boards, project </a:t>
            </a:r>
            <a:r>
              <a:rPr sz="1000" dirty="0">
                <a:cs typeface="Arial"/>
              </a:rPr>
              <a:t>review </a:t>
            </a:r>
            <a:r>
              <a:rPr sz="1000" spc="-5" dirty="0">
                <a:cs typeface="Arial"/>
              </a:rPr>
              <a:t>meetings, lessons-learned</a:t>
            </a:r>
            <a:r>
              <a:rPr sz="1000" spc="-80" dirty="0">
                <a:cs typeface="Arial"/>
              </a:rPr>
              <a:t> </a:t>
            </a:r>
            <a:r>
              <a:rPr sz="1000" spc="-5" dirty="0">
                <a:cs typeface="Arial"/>
              </a:rPr>
              <a:t>reports</a:t>
            </a:r>
            <a:endParaRPr sz="1000">
              <a:cs typeface="Arial"/>
            </a:endParaRPr>
          </a:p>
        </p:txBody>
      </p:sp>
      <p:sp>
        <p:nvSpPr>
          <p:cNvPr id="56" name="object 33"/>
          <p:cNvSpPr txBox="1"/>
          <p:nvPr/>
        </p:nvSpPr>
        <p:spPr>
          <a:xfrm>
            <a:off x="4183484" y="3108898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Scope  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</a:p>
        </p:txBody>
      </p:sp>
      <p:sp>
        <p:nvSpPr>
          <p:cNvPr id="57" name="object 34"/>
          <p:cNvSpPr txBox="1"/>
          <p:nvPr/>
        </p:nvSpPr>
        <p:spPr>
          <a:xfrm>
            <a:off x="5113149" y="3108898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6610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Scope </a:t>
            </a:r>
            <a:r>
              <a:rPr sz="1000" spc="-5" dirty="0">
                <a:cs typeface="Arial"/>
              </a:rPr>
              <a:t>statements, work breakdown </a:t>
            </a:r>
            <a:r>
              <a:rPr sz="1000" dirty="0">
                <a:cs typeface="Arial"/>
              </a:rPr>
              <a:t>structures, </a:t>
            </a:r>
            <a:r>
              <a:rPr sz="1000" spc="-5" dirty="0">
                <a:cs typeface="Arial"/>
              </a:rPr>
              <a:t>statements </a:t>
            </a:r>
            <a:r>
              <a:rPr sz="1000" dirty="0">
                <a:cs typeface="Arial"/>
              </a:rPr>
              <a:t>of </a:t>
            </a:r>
            <a:r>
              <a:rPr sz="1000" spc="-5" dirty="0">
                <a:cs typeface="Arial"/>
              </a:rPr>
              <a:t>work, requirements analyses, </a:t>
            </a:r>
            <a:r>
              <a:rPr sz="1000" dirty="0">
                <a:cs typeface="Arial"/>
              </a:rPr>
              <a:t>scope  </a:t>
            </a:r>
            <a:r>
              <a:rPr sz="1000" spc="-5" dirty="0">
                <a:cs typeface="Arial"/>
              </a:rPr>
              <a:t>management plans, scope verification techniques, </a:t>
            </a:r>
            <a:r>
              <a:rPr sz="1000" dirty="0">
                <a:cs typeface="Arial"/>
              </a:rPr>
              <a:t>scope </a:t>
            </a:r>
            <a:r>
              <a:rPr sz="1000" spc="-5" dirty="0">
                <a:cs typeface="Arial"/>
              </a:rPr>
              <a:t>change</a:t>
            </a:r>
            <a:r>
              <a:rPr sz="1000" spc="-55" dirty="0">
                <a:cs typeface="Arial"/>
              </a:rPr>
              <a:t> </a:t>
            </a:r>
            <a:r>
              <a:rPr sz="1000" spc="-5" dirty="0">
                <a:cs typeface="Arial"/>
              </a:rPr>
              <a:t>controls</a:t>
            </a:r>
            <a:endParaRPr sz="1000" dirty="0">
              <a:cs typeface="Arial"/>
            </a:endParaRPr>
          </a:p>
        </p:txBody>
      </p:sp>
      <p:sp>
        <p:nvSpPr>
          <p:cNvPr id="58" name="object 35"/>
          <p:cNvSpPr txBox="1"/>
          <p:nvPr/>
        </p:nvSpPr>
        <p:spPr>
          <a:xfrm>
            <a:off x="4183484" y="3429696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Time  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  <a:endParaRPr sz="1000">
              <a:cs typeface="Arial"/>
            </a:endParaRPr>
          </a:p>
        </p:txBody>
      </p:sp>
      <p:sp>
        <p:nvSpPr>
          <p:cNvPr id="59" name="object 36"/>
          <p:cNvSpPr txBox="1"/>
          <p:nvPr/>
        </p:nvSpPr>
        <p:spPr>
          <a:xfrm>
            <a:off x="5113149" y="3429696"/>
            <a:ext cx="675052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2457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Gantt charts, project </a:t>
            </a:r>
            <a:r>
              <a:rPr sz="1000" spc="-5" dirty="0">
                <a:cs typeface="Arial"/>
              </a:rPr>
              <a:t>network diagrams, </a:t>
            </a:r>
            <a:r>
              <a:rPr sz="1000" dirty="0">
                <a:cs typeface="Arial"/>
              </a:rPr>
              <a:t>critical path </a:t>
            </a:r>
            <a:r>
              <a:rPr sz="1000" spc="-5" dirty="0">
                <a:cs typeface="Arial"/>
              </a:rPr>
              <a:t>analysis, crashing, </a:t>
            </a:r>
            <a:r>
              <a:rPr sz="1000" dirty="0">
                <a:cs typeface="Arial"/>
              </a:rPr>
              <a:t>fast </a:t>
            </a:r>
            <a:r>
              <a:rPr sz="1000" spc="-5" dirty="0">
                <a:cs typeface="Arial"/>
              </a:rPr>
              <a:t>tracking, schedule performance  measurements</a:t>
            </a:r>
            <a:endParaRPr sz="1000">
              <a:cs typeface="Arial"/>
            </a:endParaRPr>
          </a:p>
        </p:txBody>
      </p:sp>
      <p:sp>
        <p:nvSpPr>
          <p:cNvPr id="60" name="object 37"/>
          <p:cNvSpPr txBox="1"/>
          <p:nvPr/>
        </p:nvSpPr>
        <p:spPr>
          <a:xfrm>
            <a:off x="4183484" y="3750495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Cost  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</a:p>
        </p:txBody>
      </p:sp>
      <p:sp>
        <p:nvSpPr>
          <p:cNvPr id="61" name="object 38"/>
          <p:cNvSpPr txBox="1"/>
          <p:nvPr/>
        </p:nvSpPr>
        <p:spPr>
          <a:xfrm>
            <a:off x="5113149" y="3750495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8509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Project budgets, </a:t>
            </a:r>
            <a:r>
              <a:rPr sz="1000" dirty="0">
                <a:cs typeface="Arial"/>
              </a:rPr>
              <a:t>net </a:t>
            </a:r>
            <a:r>
              <a:rPr sz="1000" spc="-5" dirty="0">
                <a:cs typeface="Arial"/>
              </a:rPr>
              <a:t>present </a:t>
            </a:r>
            <a:r>
              <a:rPr sz="1000" dirty="0">
                <a:cs typeface="Arial"/>
              </a:rPr>
              <a:t>value, return </a:t>
            </a:r>
            <a:r>
              <a:rPr sz="1000" spc="-5" dirty="0">
                <a:cs typeface="Arial"/>
              </a:rPr>
              <a:t>on investment, payback analysis, </a:t>
            </a:r>
            <a:r>
              <a:rPr sz="1000" dirty="0">
                <a:cs typeface="Arial"/>
              </a:rPr>
              <a:t>earned </a:t>
            </a:r>
            <a:r>
              <a:rPr sz="1000" spc="-5" dirty="0">
                <a:cs typeface="Arial"/>
              </a:rPr>
              <a:t>value management, project  portfolio </a:t>
            </a:r>
            <a:r>
              <a:rPr sz="1000" dirty="0">
                <a:cs typeface="Arial"/>
              </a:rPr>
              <a:t>mgmt, </a:t>
            </a:r>
            <a:r>
              <a:rPr sz="1000" spc="-5" dirty="0">
                <a:cs typeface="Arial"/>
              </a:rPr>
              <a:t>cost estimates, cost management plans, cost</a:t>
            </a:r>
            <a:r>
              <a:rPr sz="1000" spc="-60" dirty="0">
                <a:cs typeface="Arial"/>
              </a:rPr>
              <a:t> </a:t>
            </a:r>
            <a:r>
              <a:rPr sz="1000" spc="-5" dirty="0">
                <a:cs typeface="Arial"/>
              </a:rPr>
              <a:t>baselines</a:t>
            </a:r>
            <a:endParaRPr sz="1000">
              <a:cs typeface="Arial"/>
            </a:endParaRPr>
          </a:p>
        </p:txBody>
      </p:sp>
      <p:sp>
        <p:nvSpPr>
          <p:cNvPr id="62" name="object 39"/>
          <p:cNvSpPr txBox="1"/>
          <p:nvPr/>
        </p:nvSpPr>
        <p:spPr>
          <a:xfrm>
            <a:off x="4183484" y="4082726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Quality  </a:t>
            </a:r>
            <a:r>
              <a:rPr sz="1000" dirty="0">
                <a:cs typeface="Arial"/>
              </a:rPr>
              <a:t>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</a:p>
        </p:txBody>
      </p:sp>
      <p:sp>
        <p:nvSpPr>
          <p:cNvPr id="63" name="object 40"/>
          <p:cNvSpPr txBox="1"/>
          <p:nvPr/>
        </p:nvSpPr>
        <p:spPr>
          <a:xfrm>
            <a:off x="5113149" y="4082726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41465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Quality </a:t>
            </a:r>
            <a:r>
              <a:rPr sz="1000" dirty="0">
                <a:cs typeface="Arial"/>
              </a:rPr>
              <a:t>metrics, </a:t>
            </a:r>
            <a:r>
              <a:rPr sz="1000" spc="-5" dirty="0">
                <a:cs typeface="Arial"/>
              </a:rPr>
              <a:t>checklists, quality control charts, Pareto diagrams, </a:t>
            </a:r>
            <a:r>
              <a:rPr sz="1000" dirty="0">
                <a:cs typeface="Arial"/>
              </a:rPr>
              <a:t>fishbone </a:t>
            </a:r>
            <a:r>
              <a:rPr sz="1000" spc="-5" dirty="0">
                <a:cs typeface="Arial"/>
              </a:rPr>
              <a:t>diagrams, maturity models,  statistical methods, test</a:t>
            </a:r>
            <a:r>
              <a:rPr sz="1000" spc="-35" dirty="0">
                <a:cs typeface="Arial"/>
              </a:rPr>
              <a:t> </a:t>
            </a:r>
            <a:r>
              <a:rPr sz="1000" spc="-5" dirty="0">
                <a:cs typeface="Arial"/>
              </a:rPr>
              <a:t>plans</a:t>
            </a:r>
            <a:endParaRPr sz="1000">
              <a:cs typeface="Arial"/>
            </a:endParaRPr>
          </a:p>
        </p:txBody>
      </p:sp>
      <p:sp>
        <p:nvSpPr>
          <p:cNvPr id="64" name="object 41"/>
          <p:cNvSpPr txBox="1"/>
          <p:nvPr/>
        </p:nvSpPr>
        <p:spPr>
          <a:xfrm>
            <a:off x="4183484" y="4403524"/>
            <a:ext cx="1213606" cy="3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Human</a:t>
            </a:r>
            <a:endParaRPr lang="en-US" sz="1000" dirty="0">
              <a:cs typeface="Arial"/>
            </a:endParaRPr>
          </a:p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1000" spc="-30" dirty="0">
                <a:cs typeface="Arial"/>
              </a:rPr>
              <a:t> </a:t>
            </a:r>
            <a:r>
              <a:rPr sz="1000" spc="-5" dirty="0">
                <a:cs typeface="Arial"/>
              </a:rPr>
              <a:t>Resource</a:t>
            </a:r>
            <a:endParaRPr sz="1000" dirty="0">
              <a:cs typeface="Arial"/>
            </a:endParaRPr>
          </a:p>
        </p:txBody>
      </p:sp>
      <p:sp>
        <p:nvSpPr>
          <p:cNvPr id="65" name="object 42"/>
          <p:cNvSpPr txBox="1"/>
          <p:nvPr/>
        </p:nvSpPr>
        <p:spPr>
          <a:xfrm>
            <a:off x="5113149" y="4403524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25717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Motivation techniques, empathic listening, responsibility assignment </a:t>
            </a:r>
            <a:r>
              <a:rPr sz="1000" dirty="0">
                <a:cs typeface="Arial"/>
              </a:rPr>
              <a:t>matrices, </a:t>
            </a:r>
            <a:r>
              <a:rPr sz="1000" spc="-5" dirty="0">
                <a:cs typeface="Arial"/>
              </a:rPr>
              <a:t>project organizational charts,  resource histograms, </a:t>
            </a:r>
            <a:r>
              <a:rPr sz="1000" dirty="0">
                <a:cs typeface="Arial"/>
              </a:rPr>
              <a:t>team </a:t>
            </a:r>
            <a:r>
              <a:rPr sz="1000" spc="-5" dirty="0">
                <a:cs typeface="Arial"/>
              </a:rPr>
              <a:t>building</a:t>
            </a:r>
            <a:r>
              <a:rPr sz="1000" spc="-50" dirty="0">
                <a:cs typeface="Arial"/>
              </a:rPr>
              <a:t> </a:t>
            </a:r>
            <a:r>
              <a:rPr sz="1000" spc="-5" dirty="0">
                <a:cs typeface="Arial"/>
              </a:rPr>
              <a:t>exercises</a:t>
            </a:r>
            <a:endParaRPr sz="1000">
              <a:cs typeface="Arial"/>
            </a:endParaRPr>
          </a:p>
        </p:txBody>
      </p:sp>
      <p:sp>
        <p:nvSpPr>
          <p:cNvPr id="66" name="object 43"/>
          <p:cNvSpPr txBox="1"/>
          <p:nvPr/>
        </p:nvSpPr>
        <p:spPr>
          <a:xfrm>
            <a:off x="4183484" y="4741852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1403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Com</a:t>
            </a:r>
            <a:r>
              <a:rPr sz="1000" spc="-5" dirty="0">
                <a:cs typeface="Arial"/>
              </a:rPr>
              <a:t>municat</a:t>
            </a:r>
            <a:r>
              <a:rPr sz="1000" dirty="0">
                <a:cs typeface="Arial"/>
              </a:rPr>
              <a:t>i</a:t>
            </a:r>
            <a:r>
              <a:rPr sz="1000" spc="-5" dirty="0">
                <a:cs typeface="Arial"/>
              </a:rPr>
              <a:t>on  Management</a:t>
            </a:r>
            <a:endParaRPr sz="1000">
              <a:cs typeface="Arial"/>
            </a:endParaRPr>
          </a:p>
        </p:txBody>
      </p:sp>
      <p:sp>
        <p:nvSpPr>
          <p:cNvPr id="67" name="object 44"/>
          <p:cNvSpPr txBox="1"/>
          <p:nvPr/>
        </p:nvSpPr>
        <p:spPr>
          <a:xfrm>
            <a:off x="5113149" y="4741852"/>
            <a:ext cx="67505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5080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Communications management </a:t>
            </a:r>
            <a:r>
              <a:rPr sz="1000" dirty="0">
                <a:cs typeface="Arial"/>
              </a:rPr>
              <a:t>plans, </a:t>
            </a:r>
            <a:r>
              <a:rPr sz="1000" spc="-5" dirty="0">
                <a:cs typeface="Arial"/>
              </a:rPr>
              <a:t>kick-off meetings, conflict management, communications media  </a:t>
            </a:r>
            <a:r>
              <a:rPr sz="1000" dirty="0">
                <a:cs typeface="Arial"/>
              </a:rPr>
              <a:t>selection, status </a:t>
            </a:r>
            <a:r>
              <a:rPr sz="1000" spc="-5" dirty="0">
                <a:cs typeface="Arial"/>
              </a:rPr>
              <a:t>and progress reports, </a:t>
            </a:r>
            <a:r>
              <a:rPr sz="1000" dirty="0">
                <a:cs typeface="Arial"/>
              </a:rPr>
              <a:t>virtual </a:t>
            </a:r>
            <a:r>
              <a:rPr sz="1000" spc="-5" dirty="0">
                <a:cs typeface="Arial"/>
              </a:rPr>
              <a:t>communications, templates, </a:t>
            </a:r>
            <a:r>
              <a:rPr sz="1000" dirty="0">
                <a:cs typeface="Arial"/>
              </a:rPr>
              <a:t>project Web</a:t>
            </a:r>
            <a:r>
              <a:rPr sz="1000" spc="-85" dirty="0">
                <a:cs typeface="Arial"/>
              </a:rPr>
              <a:t> </a:t>
            </a:r>
            <a:r>
              <a:rPr sz="1000" dirty="0">
                <a:cs typeface="Arial"/>
              </a:rPr>
              <a:t>sites</a:t>
            </a:r>
          </a:p>
        </p:txBody>
      </p:sp>
      <p:sp>
        <p:nvSpPr>
          <p:cNvPr id="68" name="object 45"/>
          <p:cNvSpPr txBox="1"/>
          <p:nvPr/>
        </p:nvSpPr>
        <p:spPr>
          <a:xfrm>
            <a:off x="4183484" y="5062650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Risk  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  <a:endParaRPr sz="1000">
              <a:cs typeface="Arial"/>
            </a:endParaRPr>
          </a:p>
        </p:txBody>
      </p:sp>
      <p:sp>
        <p:nvSpPr>
          <p:cNvPr id="69" name="object 46"/>
          <p:cNvSpPr txBox="1"/>
          <p:nvPr/>
        </p:nvSpPr>
        <p:spPr>
          <a:xfrm>
            <a:off x="5113149" y="5062650"/>
            <a:ext cx="675052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cs typeface="Arial"/>
              </a:rPr>
              <a:t>Risk </a:t>
            </a:r>
            <a:r>
              <a:rPr sz="1000" spc="-5" dirty="0">
                <a:cs typeface="Arial"/>
              </a:rPr>
              <a:t>management plans, </a:t>
            </a:r>
            <a:r>
              <a:rPr sz="1000" dirty="0">
                <a:cs typeface="Arial"/>
              </a:rPr>
              <a:t>risk </a:t>
            </a:r>
            <a:r>
              <a:rPr sz="1000" spc="-5" dirty="0">
                <a:cs typeface="Arial"/>
              </a:rPr>
              <a:t>registers, probability/impact matrices, risk</a:t>
            </a:r>
            <a:r>
              <a:rPr sz="1000" spc="-70" dirty="0">
                <a:cs typeface="Arial"/>
              </a:rPr>
              <a:t> </a:t>
            </a:r>
            <a:r>
              <a:rPr sz="1000" spc="-5" dirty="0">
                <a:cs typeface="Arial"/>
              </a:rPr>
              <a:t>rankings</a:t>
            </a:r>
            <a:endParaRPr sz="1000">
              <a:cs typeface="Arial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4183484" y="5383448"/>
            <a:ext cx="12136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2540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Procurement  </a:t>
            </a:r>
            <a:r>
              <a:rPr sz="1000" dirty="0">
                <a:cs typeface="Arial"/>
              </a:rPr>
              <a:t>Ma</a:t>
            </a:r>
            <a:r>
              <a:rPr sz="1000" spc="-5" dirty="0">
                <a:cs typeface="Arial"/>
              </a:rPr>
              <a:t>nageme</a:t>
            </a:r>
            <a:r>
              <a:rPr sz="1000" spc="-10" dirty="0">
                <a:cs typeface="Arial"/>
              </a:rPr>
              <a:t>n</a:t>
            </a:r>
            <a:r>
              <a:rPr sz="1000" dirty="0">
                <a:cs typeface="Arial"/>
              </a:rPr>
              <a:t>t</a:t>
            </a:r>
            <a:endParaRPr sz="1000">
              <a:cs typeface="Arial"/>
            </a:endParaRPr>
          </a:p>
        </p:txBody>
      </p:sp>
      <p:sp>
        <p:nvSpPr>
          <p:cNvPr id="71" name="object 48"/>
          <p:cNvSpPr txBox="1"/>
          <p:nvPr/>
        </p:nvSpPr>
        <p:spPr>
          <a:xfrm>
            <a:off x="5113149" y="5383448"/>
            <a:ext cx="675052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33845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cs typeface="Arial"/>
              </a:rPr>
              <a:t>Make-or-buy analyses, contracts, requests for proposals </a:t>
            </a:r>
            <a:r>
              <a:rPr sz="1000" dirty="0">
                <a:cs typeface="Arial"/>
              </a:rPr>
              <a:t>or </a:t>
            </a:r>
            <a:r>
              <a:rPr sz="1000" spc="-5" dirty="0">
                <a:cs typeface="Arial"/>
              </a:rPr>
              <a:t>quotes, </a:t>
            </a:r>
            <a:r>
              <a:rPr sz="1000" dirty="0">
                <a:cs typeface="Arial"/>
              </a:rPr>
              <a:t>source </a:t>
            </a:r>
            <a:r>
              <a:rPr sz="1000" spc="-5" dirty="0">
                <a:cs typeface="Arial"/>
              </a:rPr>
              <a:t>selections, supplier evaluation  </a:t>
            </a:r>
            <a:r>
              <a:rPr sz="1000" dirty="0">
                <a:cs typeface="Arial"/>
              </a:rPr>
              <a:t>matrices</a:t>
            </a:r>
            <a:endParaRPr sz="1000">
              <a:cs typeface="Arial"/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8" y="1300167"/>
            <a:ext cx="5422699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Perangkat</a:t>
            </a:r>
            <a:r>
              <a:rPr lang="en-ID" sz="3600" dirty="0"/>
              <a:t>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teknik</a:t>
            </a:r>
            <a:r>
              <a:rPr lang="en-ID" sz="3600" dirty="0"/>
              <a:t> </a:t>
            </a:r>
            <a:r>
              <a:rPr lang="en-ID" sz="3600" dirty="0" err="1"/>
              <a:t>mengelola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pic>
        <p:nvPicPr>
          <p:cNvPr id="74" name="Google Shape;1744;p58">
            <a:extLst>
              <a:ext uri="{FF2B5EF4-FFF2-40B4-BE49-F238E27FC236}">
                <a16:creationId xmlns:a16="http://schemas.microsoft.com/office/drawing/2014/main" id="{FD55256F-6AB3-4AA9-9832-A1370844A6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282" r="12693"/>
          <a:stretch/>
        </p:blipFill>
        <p:spPr>
          <a:xfrm>
            <a:off x="506438" y="2402930"/>
            <a:ext cx="3376246" cy="3287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61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497" y="1492412"/>
            <a:ext cx="6385338" cy="811374"/>
          </a:xfrm>
        </p:spPr>
        <p:txBody>
          <a:bodyPr>
            <a:normAutofit fontScale="90000"/>
          </a:bodyPr>
          <a:lstStyle/>
          <a:p>
            <a:r>
              <a:rPr lang="en-US" b="1" i="0" dirty="0" err="1"/>
              <a:t>Apa</a:t>
            </a:r>
            <a:r>
              <a:rPr lang="en-US" b="1" i="0" dirty="0"/>
              <a:t> </a:t>
            </a:r>
            <a:r>
              <a:rPr lang="en-US" b="1" i="0" dirty="0" err="1"/>
              <a:t>definisi</a:t>
            </a:r>
            <a:r>
              <a:rPr lang="en-US" b="1" i="0" dirty="0"/>
              <a:t> </a:t>
            </a:r>
            <a:r>
              <a:rPr lang="en-US" b="1" i="0" dirty="0" err="1"/>
              <a:t>proyek</a:t>
            </a:r>
            <a:r>
              <a:rPr lang="en-US" b="1" i="0" dirty="0"/>
              <a:t> yang </a:t>
            </a:r>
            <a:r>
              <a:rPr lang="en-US" b="1" i="0" dirty="0" err="1"/>
              <a:t>sukses</a:t>
            </a:r>
            <a:r>
              <a:rPr lang="en-US" b="1" i="0" dirty="0"/>
              <a:t> </a:t>
            </a:r>
            <a:endParaRPr lang="en-ID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81515" y="2766502"/>
            <a:ext cx="7840394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5335" marR="953769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sesuai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/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memenuhi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ruang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lingkup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waktu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biaya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yang 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ditetapkan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.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pPr marL="775335" marR="63182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 err="1">
                <a:solidFill>
                  <a:schemeClr val="bg1"/>
                </a:solidFill>
                <a:cs typeface="Arial"/>
              </a:rPr>
              <a:t>Proyek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memuaskan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customer / 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sponsor,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meskipun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memenuhi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 triple constraint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terkadang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dianggap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gagal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apabila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customer 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merasa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Arial"/>
              </a:rPr>
              <a:t>tidak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happy 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/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marah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/ </a:t>
            </a:r>
            <a:r>
              <a:rPr lang="en-US" sz="2000" dirty="0" err="1">
                <a:solidFill>
                  <a:schemeClr val="bg1"/>
                </a:solidFill>
                <a:cs typeface="Arial"/>
              </a:rPr>
              <a:t>tidak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puas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hasil</a:t>
            </a:r>
            <a:r>
              <a:rPr lang="en-US" sz="20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pekerjaan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.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pPr marL="775335" marR="452755" lvl="1" indent="-22987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Hasil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memenuhi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tujuan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utama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sponsor yang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contohnya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: 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memberikan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nilai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balik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investasi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(return of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investmen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) yang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baik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, 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menghasilkan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atau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menghemat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dana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jumlah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Arial"/>
              </a:rPr>
              <a:t>tertentu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, 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meningkatkan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performa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atau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 volume</a:t>
            </a:r>
            <a:r>
              <a:rPr lang="en-US" sz="2000" spc="1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chemeClr val="bg1"/>
                </a:solidFill>
                <a:cs typeface="Arial"/>
              </a:rPr>
              <a:t>produksi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.</a:t>
            </a:r>
            <a:endParaRPr lang="en-US" sz="20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0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4" name="object 8"/>
          <p:cNvSpPr txBox="1"/>
          <p:nvPr/>
        </p:nvSpPr>
        <p:spPr>
          <a:xfrm>
            <a:off x="4177855" y="1300167"/>
            <a:ext cx="3413954" cy="199798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52400" indent="-152400">
              <a:lnSpc>
                <a:spcPct val="100000"/>
              </a:lnSpc>
              <a:spcBef>
                <a:spcPts val="78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Keterlibatan</a:t>
            </a:r>
            <a:r>
              <a:rPr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pengguna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Dukungan pihak</a:t>
            </a:r>
            <a:r>
              <a:rPr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eksekutif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Tujuan </a:t>
            </a:r>
            <a:r>
              <a:rPr sz="2000" dirty="0">
                <a:solidFill>
                  <a:srgbClr val="424242"/>
                </a:solidFill>
                <a:cs typeface="Arial"/>
              </a:rPr>
              <a:t>bisnis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yang</a:t>
            </a:r>
            <a:r>
              <a:rPr sz="2000" spc="-1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jelas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Kedewasaan</a:t>
            </a:r>
            <a:r>
              <a:rPr sz="2000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emosional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Ruang </a:t>
            </a:r>
            <a:r>
              <a:rPr sz="2000" dirty="0">
                <a:solidFill>
                  <a:srgbClr val="424242"/>
                </a:solidFill>
                <a:cs typeface="Arial"/>
              </a:rPr>
              <a:t>lingkup yang</a:t>
            </a:r>
            <a:r>
              <a:rPr sz="2000" spc="3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optimal</a:t>
            </a:r>
            <a:endParaRPr sz="2000" dirty="0">
              <a:cs typeface="Arial"/>
            </a:endParaRPr>
          </a:p>
        </p:txBody>
      </p:sp>
      <p:sp>
        <p:nvSpPr>
          <p:cNvPr id="75" name="object 9"/>
          <p:cNvSpPr txBox="1"/>
          <p:nvPr/>
        </p:nvSpPr>
        <p:spPr>
          <a:xfrm>
            <a:off x="7323131" y="3651948"/>
            <a:ext cx="4465671" cy="199798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52400" indent="-152400">
              <a:lnSpc>
                <a:spcPct val="100000"/>
              </a:lnSpc>
              <a:spcBef>
                <a:spcPts val="78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dirty="0">
                <a:solidFill>
                  <a:srgbClr val="424242"/>
                </a:solidFill>
                <a:cs typeface="Arial"/>
              </a:rPr>
              <a:t>Proses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yang</a:t>
            </a:r>
            <a:r>
              <a:rPr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gesit/tangkas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dirty="0">
                <a:solidFill>
                  <a:srgbClr val="424242"/>
                </a:solidFill>
                <a:cs typeface="Arial"/>
              </a:rPr>
              <a:t>Kepiawaian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manajer</a:t>
            </a:r>
            <a:r>
              <a:rPr sz="2000" spc="4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Sumber </a:t>
            </a:r>
            <a:r>
              <a:rPr sz="2000" dirty="0">
                <a:solidFill>
                  <a:srgbClr val="424242"/>
                </a:solidFill>
                <a:cs typeface="Arial"/>
              </a:rPr>
              <a:t>daya yang</a:t>
            </a:r>
            <a:r>
              <a:rPr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terampil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Pengerjaan yang</a:t>
            </a:r>
            <a:r>
              <a:rPr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disiplin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9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dirty="0">
                <a:solidFill>
                  <a:srgbClr val="424242"/>
                </a:solidFill>
                <a:cs typeface="Arial"/>
              </a:rPr>
              <a:t>Perangkat bantu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dan</a:t>
            </a:r>
            <a:r>
              <a:rPr sz="2000" spc="65" dirty="0">
                <a:solidFill>
                  <a:srgbClr val="424242"/>
                </a:solidFill>
                <a:cs typeface="Arial"/>
              </a:rPr>
              <a:t> </a:t>
            </a:r>
            <a:r>
              <a:rPr sz="2000" dirty="0">
                <a:solidFill>
                  <a:srgbClr val="424242"/>
                </a:solidFill>
                <a:cs typeface="Arial"/>
              </a:rPr>
              <a:t>infrastruktur</a:t>
            </a:r>
            <a:endParaRPr sz="2000" dirty="0">
              <a:cs typeface="Arial"/>
            </a:endParaRPr>
          </a:p>
        </p:txBody>
      </p:sp>
      <p:sp>
        <p:nvSpPr>
          <p:cNvPr id="76" name="object 17"/>
          <p:cNvSpPr txBox="1"/>
          <p:nvPr/>
        </p:nvSpPr>
        <p:spPr>
          <a:xfrm>
            <a:off x="4177855" y="3248119"/>
            <a:ext cx="3232221" cy="80534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52400" indent="-152400">
              <a:lnSpc>
                <a:spcPct val="100000"/>
              </a:lnSpc>
              <a:spcBef>
                <a:spcPts val="780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Pendanaan yang</a:t>
            </a:r>
            <a:r>
              <a:rPr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memadai</a:t>
            </a:r>
            <a:endParaRPr sz="2000" dirty="0">
              <a:cs typeface="Arial"/>
            </a:endParaRPr>
          </a:p>
          <a:p>
            <a:pPr marL="152400" indent="-1524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spc="5" dirty="0">
                <a:solidFill>
                  <a:srgbClr val="424242"/>
                </a:solidFill>
                <a:cs typeface="Arial"/>
              </a:rPr>
              <a:t>Staff yang </a:t>
            </a:r>
            <a:r>
              <a:rPr sz="2000" dirty="0">
                <a:solidFill>
                  <a:srgbClr val="424242"/>
                </a:solidFill>
                <a:cs typeface="Arial"/>
              </a:rPr>
              <a:t>ahli di</a:t>
            </a:r>
            <a:r>
              <a:rPr sz="2000" spc="-15" dirty="0">
                <a:solidFill>
                  <a:srgbClr val="424242"/>
                </a:solidFill>
                <a:cs typeface="Arial"/>
              </a:rPr>
              <a:t>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bidangnya</a:t>
            </a:r>
            <a:endParaRPr sz="2000" dirty="0">
              <a:cs typeface="Arial"/>
            </a:endParaRPr>
          </a:p>
        </p:txBody>
      </p:sp>
      <p:sp>
        <p:nvSpPr>
          <p:cNvPr id="77" name="object 18"/>
          <p:cNvSpPr txBox="1"/>
          <p:nvPr/>
        </p:nvSpPr>
        <p:spPr>
          <a:xfrm>
            <a:off x="7323131" y="5649931"/>
            <a:ext cx="4268724" cy="3230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marR="5080" indent="-152400">
              <a:lnSpc>
                <a:spcPct val="101200"/>
              </a:lnSpc>
              <a:spcBef>
                <a:spcPts val="95"/>
              </a:spcBef>
              <a:buClr>
                <a:srgbClr val="FF0000"/>
              </a:buClr>
              <a:buSzPct val="80000"/>
              <a:buFont typeface="Wingdings"/>
              <a:buChar char=""/>
              <a:tabLst>
                <a:tab pos="152400" algn="l"/>
              </a:tabLst>
            </a:pPr>
            <a:r>
              <a:rPr sz="2000" dirty="0">
                <a:solidFill>
                  <a:srgbClr val="424242"/>
                </a:solidFill>
                <a:cs typeface="Arial"/>
              </a:rPr>
              <a:t>Keterlibatan dari seluruh  </a:t>
            </a:r>
            <a:r>
              <a:rPr sz="2000" spc="5" dirty="0">
                <a:solidFill>
                  <a:srgbClr val="424242"/>
                </a:solidFill>
                <a:cs typeface="Arial"/>
              </a:rPr>
              <a:t>stakeholder</a:t>
            </a:r>
            <a:endParaRPr sz="2000" dirty="0">
              <a:cs typeface="Arial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EB333A9-E73F-4C41-B8D7-855434B8FB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5" r="1192"/>
          <a:stretch/>
        </p:blipFill>
        <p:spPr>
          <a:xfrm flipH="1">
            <a:off x="523543" y="2270480"/>
            <a:ext cx="3041646" cy="2892105"/>
          </a:xfrm>
          <a:prstGeom prst="rect">
            <a:avLst/>
          </a:prstGeom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8" y="1300167"/>
            <a:ext cx="5422699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Faktor-faktor</a:t>
            </a:r>
            <a:r>
              <a:rPr lang="en-ID" sz="3600" dirty="0"/>
              <a:t> yang </a:t>
            </a:r>
            <a:r>
              <a:rPr lang="en-ID" sz="3600" dirty="0" err="1"/>
              <a:t>mempengaruhi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32944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Peran</a:t>
            </a:r>
            <a:r>
              <a:rPr lang="en-ID" sz="3600" dirty="0"/>
              <a:t> </a:t>
            </a:r>
            <a:r>
              <a:rPr lang="en-ID" sz="3600" dirty="0" err="1"/>
              <a:t>manajer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3605287" y="2361387"/>
            <a:ext cx="8760216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725805" indent="-228600">
              <a:lnSpc>
                <a:spcPct val="100000"/>
              </a:lnSpc>
              <a:spcBef>
                <a:spcPts val="59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>
                <a:solidFill>
                  <a:srgbClr val="FF0000"/>
                </a:solidFill>
                <a:cs typeface="Arial"/>
              </a:rPr>
              <a:t>97%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sukses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umumnya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dipimpin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oleh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berpengalaman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716915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harus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mampu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bekerjasama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semua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stakeholder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utamanya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team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sponsor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453390" indent="-228600">
              <a:lnSpc>
                <a:spcPct val="100000"/>
              </a:lnSpc>
              <a:spcBef>
                <a:spcPts val="66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efektif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familiar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10 knowledge area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tool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serta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pendukungnya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582295" indent="-228600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Job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deskripsi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sangat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variatif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namun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umum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bertanggung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jawab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perencanaan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penjadwalan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pengkoordinasian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, 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mampu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bekerja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sama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berbagai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SDM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mencapai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tujuan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93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Peran</a:t>
            </a:r>
            <a:r>
              <a:rPr lang="en-ID" sz="3600" dirty="0"/>
              <a:t> </a:t>
            </a:r>
            <a:r>
              <a:rPr lang="en-ID" sz="3600" dirty="0" err="1"/>
              <a:t>manajer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9" name="object 5"/>
          <p:cNvSpPr txBox="1"/>
          <p:nvPr/>
        </p:nvSpPr>
        <p:spPr>
          <a:xfrm>
            <a:off x="3874662" y="1069485"/>
            <a:ext cx="7754064" cy="1421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11125">
              <a:lnSpc>
                <a:spcPct val="103200"/>
              </a:lnSpc>
              <a:spcBef>
                <a:spcPts val="90"/>
              </a:spcBef>
            </a:pPr>
            <a:r>
              <a:rPr b="1" i="1" spc="10" dirty="0">
                <a:solidFill>
                  <a:srgbClr val="424242"/>
                </a:solidFill>
                <a:cs typeface="Arial"/>
              </a:rPr>
              <a:t>Manajer Proyek di  Perusahaan</a:t>
            </a:r>
            <a:r>
              <a:rPr b="1" i="1" spc="20" dirty="0">
                <a:solidFill>
                  <a:srgbClr val="424242"/>
                </a:solidFill>
                <a:cs typeface="Arial"/>
              </a:rPr>
              <a:t> </a:t>
            </a:r>
            <a:r>
              <a:rPr b="1" i="1" spc="10" dirty="0">
                <a:solidFill>
                  <a:srgbClr val="424242"/>
                </a:solidFill>
                <a:cs typeface="Arial"/>
              </a:rPr>
              <a:t>Konsultan</a:t>
            </a:r>
            <a:endParaRPr i="1" dirty="0">
              <a:cs typeface="Arial"/>
            </a:endParaRPr>
          </a:p>
          <a:p>
            <a:pPr marL="116205" marR="5080" indent="-116839">
              <a:lnSpc>
                <a:spcPct val="101699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116839" algn="l"/>
              </a:tabLst>
            </a:pPr>
            <a:r>
              <a:rPr dirty="0">
                <a:solidFill>
                  <a:srgbClr val="424242"/>
                </a:solidFill>
                <a:cs typeface="Arial"/>
              </a:rPr>
              <a:t>Perencanaan, </a:t>
            </a:r>
            <a:r>
              <a:rPr dirty="0" err="1">
                <a:solidFill>
                  <a:srgbClr val="424242"/>
                </a:solidFill>
                <a:cs typeface="Arial"/>
              </a:rPr>
              <a:t>penjadwalan</a:t>
            </a:r>
            <a:r>
              <a:rPr dirty="0">
                <a:solidFill>
                  <a:srgbClr val="424242"/>
                </a:solidFill>
                <a:cs typeface="Arial"/>
              </a:rPr>
              <a:t>,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pengendalian</a:t>
            </a:r>
            <a:r>
              <a:rPr spc="5" dirty="0">
                <a:solidFill>
                  <a:srgbClr val="424242"/>
                </a:solidFill>
                <a:cs typeface="Arial"/>
              </a:rPr>
              <a:t>  </a:t>
            </a:r>
            <a:r>
              <a:rPr dirty="0">
                <a:solidFill>
                  <a:srgbClr val="424242"/>
                </a:solidFill>
                <a:cs typeface="Arial"/>
              </a:rPr>
              <a:t>aktifitas.</a:t>
            </a:r>
            <a:endParaRPr dirty="0">
              <a:cs typeface="Arial"/>
            </a:endParaRPr>
          </a:p>
          <a:p>
            <a:pPr marL="116205" marR="144145" indent="-116839">
              <a:lnSpc>
                <a:spcPct val="101699"/>
              </a:lnSpc>
              <a:buClr>
                <a:srgbClr val="FF0000"/>
              </a:buClr>
              <a:buChar char="•"/>
              <a:tabLst>
                <a:tab pos="116839" algn="l"/>
              </a:tabLst>
            </a:pPr>
            <a:r>
              <a:rPr dirty="0" err="1">
                <a:solidFill>
                  <a:srgbClr val="424242"/>
                </a:solidFill>
                <a:cs typeface="Arial"/>
              </a:rPr>
              <a:t>Pengaplikasian</a:t>
            </a:r>
            <a:r>
              <a:rPr dirty="0">
                <a:solidFill>
                  <a:srgbClr val="424242"/>
                </a:solidFill>
                <a:cs typeface="Arial"/>
              </a:rPr>
              <a:t> </a:t>
            </a:r>
            <a:r>
              <a:rPr dirty="0" err="1">
                <a:solidFill>
                  <a:srgbClr val="424242"/>
                </a:solidFill>
                <a:cs typeface="Arial"/>
              </a:rPr>
              <a:t>ketrampilan</a:t>
            </a:r>
            <a:r>
              <a:rPr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>
                <a:solidFill>
                  <a:srgbClr val="424242"/>
                </a:solidFill>
                <a:cs typeface="Arial"/>
              </a:rPr>
              <a:t>teknis, </a:t>
            </a:r>
            <a:r>
              <a:rPr dirty="0">
                <a:solidFill>
                  <a:srgbClr val="424242"/>
                </a:solidFill>
                <a:cs typeface="Arial"/>
              </a:rPr>
              <a:t>teori, </a:t>
            </a:r>
            <a:r>
              <a:rPr spc="5" dirty="0">
                <a:solidFill>
                  <a:srgbClr val="424242"/>
                </a:solidFill>
                <a:cs typeface="Arial"/>
              </a:rPr>
              <a:t>dan  manajerial.</a:t>
            </a:r>
            <a:endParaRPr dirty="0">
              <a:cs typeface="Arial"/>
            </a:endParaRPr>
          </a:p>
          <a:p>
            <a:pPr marL="116205" marR="162560" indent="-116839">
              <a:lnSpc>
                <a:spcPct val="101000"/>
              </a:lnSpc>
              <a:spcBef>
                <a:spcPts val="15"/>
              </a:spcBef>
              <a:buClr>
                <a:srgbClr val="FF0000"/>
              </a:buClr>
              <a:buChar char="•"/>
              <a:tabLst>
                <a:tab pos="116839" algn="l"/>
              </a:tabLst>
            </a:pPr>
            <a:r>
              <a:rPr spc="5" dirty="0">
                <a:solidFill>
                  <a:srgbClr val="424242"/>
                </a:solidFill>
                <a:cs typeface="Arial"/>
              </a:rPr>
              <a:t>Pengkoordinasian dan  </a:t>
            </a:r>
            <a:r>
              <a:rPr dirty="0">
                <a:solidFill>
                  <a:srgbClr val="424242"/>
                </a:solidFill>
                <a:cs typeface="Arial"/>
              </a:rPr>
              <a:t>integrasi </a:t>
            </a:r>
            <a:r>
              <a:rPr spc="5" dirty="0">
                <a:solidFill>
                  <a:srgbClr val="424242"/>
                </a:solidFill>
                <a:cs typeface="Arial"/>
              </a:rPr>
              <a:t>team, </a:t>
            </a:r>
            <a:r>
              <a:rPr dirty="0">
                <a:solidFill>
                  <a:srgbClr val="424242"/>
                </a:solidFill>
                <a:cs typeface="Arial"/>
              </a:rPr>
              <a:t>serta 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pengembangan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dirty="0" err="1">
                <a:solidFill>
                  <a:srgbClr val="424242"/>
                </a:solidFill>
                <a:cs typeface="Arial"/>
              </a:rPr>
              <a:t>hubu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ngan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cs typeface="Arial"/>
              </a:rPr>
              <a:t>positif profesional  </a:t>
            </a:r>
            <a:r>
              <a:rPr spc="5" dirty="0">
                <a:solidFill>
                  <a:srgbClr val="424242"/>
                </a:solidFill>
                <a:cs typeface="Arial"/>
              </a:rPr>
              <a:t>dengan clients </a:t>
            </a:r>
            <a:r>
              <a:rPr spc="-5" dirty="0">
                <a:solidFill>
                  <a:srgbClr val="424242"/>
                </a:solidFill>
                <a:cs typeface="Arial"/>
              </a:rPr>
              <a:t>dan  </a:t>
            </a:r>
            <a:r>
              <a:rPr dirty="0">
                <a:solidFill>
                  <a:srgbClr val="424242"/>
                </a:solidFill>
                <a:cs typeface="Arial"/>
              </a:rPr>
              <a:t>partner</a:t>
            </a:r>
            <a:r>
              <a:rPr spc="-10" dirty="0">
                <a:solidFill>
                  <a:srgbClr val="424242"/>
                </a:solidFill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cs typeface="Arial"/>
              </a:rPr>
              <a:t>kerja.</a:t>
            </a:r>
            <a:endParaRPr dirty="0"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74662" y="2730565"/>
            <a:ext cx="8199266" cy="1659756"/>
            <a:chOff x="3874662" y="2757268"/>
            <a:chExt cx="8199266" cy="1659756"/>
          </a:xfrm>
        </p:grpSpPr>
        <p:sp>
          <p:nvSpPr>
            <p:cNvPr id="10" name="object 6"/>
            <p:cNvSpPr txBox="1"/>
            <p:nvPr/>
          </p:nvSpPr>
          <p:spPr>
            <a:xfrm>
              <a:off x="3900301" y="2757268"/>
              <a:ext cx="4830546" cy="296876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080">
                <a:lnSpc>
                  <a:spcPct val="103200"/>
                </a:lnSpc>
                <a:spcBef>
                  <a:spcPts val="90"/>
                </a:spcBef>
              </a:pPr>
              <a:r>
                <a:rPr b="1" i="1" spc="15" dirty="0">
                  <a:solidFill>
                    <a:srgbClr val="424242"/>
                  </a:solidFill>
                  <a:cs typeface="Arial"/>
                </a:rPr>
                <a:t>Manajer Proyek IT</a:t>
              </a:r>
              <a:r>
                <a:rPr b="1" i="1" spc="-3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b="1" i="1" spc="15" dirty="0">
                  <a:solidFill>
                    <a:srgbClr val="424242"/>
                  </a:solidFill>
                  <a:cs typeface="Arial"/>
                </a:rPr>
                <a:t>di  Lembaga</a:t>
              </a:r>
              <a:r>
                <a:rPr b="1" i="1" spc="-1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b="1" i="1" spc="15" dirty="0">
                  <a:solidFill>
                    <a:srgbClr val="424242"/>
                  </a:solidFill>
                  <a:cs typeface="Arial"/>
                </a:rPr>
                <a:t>Keuangan</a:t>
              </a:r>
              <a:endParaRPr i="1" dirty="0">
                <a:cs typeface="Arial"/>
              </a:endParaRPr>
            </a:p>
          </p:txBody>
        </p:sp>
        <p:sp>
          <p:nvSpPr>
            <p:cNvPr id="11" name="object 7"/>
            <p:cNvSpPr txBox="1"/>
            <p:nvPr/>
          </p:nvSpPr>
          <p:spPr>
            <a:xfrm>
              <a:off x="3874662" y="3019847"/>
              <a:ext cx="8199266" cy="139717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54305" marR="118110" indent="-154940">
                <a:spcBef>
                  <a:spcPts val="95"/>
                </a:spcBef>
                <a:buClr>
                  <a:srgbClr val="FF0000"/>
                </a:buClr>
                <a:buChar char="•"/>
                <a:tabLst>
                  <a:tab pos="154940" algn="l"/>
                </a:tabLst>
              </a:pPr>
              <a:r>
                <a:rPr spc="5" dirty="0">
                  <a:solidFill>
                    <a:srgbClr val="424242"/>
                  </a:solidFill>
                  <a:cs typeface="Arial"/>
                </a:rPr>
                <a:t>Mengelola, </a:t>
              </a:r>
              <a:r>
                <a:rPr dirty="0" err="1">
                  <a:solidFill>
                    <a:srgbClr val="424242"/>
                  </a:solidFill>
                  <a:cs typeface="Arial"/>
                </a:rPr>
                <a:t>memprioritaskan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,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mengembang</a:t>
              </a:r>
              <a:r>
                <a:rPr dirty="0" err="1">
                  <a:solidFill>
                    <a:srgbClr val="424242"/>
                  </a:solidFill>
                  <a:cs typeface="Arial"/>
                </a:rPr>
                <a:t>kan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,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dan menerapkan  solusi bisnis</a:t>
              </a:r>
              <a:r>
                <a:rPr spc="-30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TI.</a:t>
              </a:r>
              <a:endParaRPr dirty="0">
                <a:cs typeface="Arial"/>
              </a:endParaRPr>
            </a:p>
            <a:p>
              <a:pPr marL="154305" marR="141605" indent="-154940">
                <a:spcBef>
                  <a:spcPts val="45"/>
                </a:spcBef>
                <a:buClr>
                  <a:srgbClr val="FF0000"/>
                </a:buClr>
                <a:buChar char="•"/>
                <a:tabLst>
                  <a:tab pos="154940" algn="l"/>
                </a:tabLst>
              </a:pPr>
              <a:r>
                <a:rPr spc="5" dirty="0">
                  <a:solidFill>
                    <a:srgbClr val="424242"/>
                  </a:solidFill>
                  <a:cs typeface="Arial"/>
                </a:rPr>
                <a:t>Mempersiapkan dan 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melaksanakan</a:t>
              </a:r>
              <a:r>
                <a:rPr spc="-20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rencana</a:t>
              </a:r>
              <a:r>
                <a:rPr lang="en-US" spc="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dirty="0" err="1">
                  <a:solidFill>
                    <a:srgbClr val="424242"/>
                  </a:solidFill>
                  <a:cs typeface="Arial"/>
                </a:rPr>
                <a:t>proyek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dengan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menggunakan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software</a:t>
              </a:r>
              <a:r>
                <a:rPr spc="-4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 err="1">
                  <a:solidFill>
                    <a:srgbClr val="424242"/>
                  </a:solidFill>
                  <a:cs typeface="Arial"/>
                </a:rPr>
                <a:t>manajemen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proyek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sesuai 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standar.</a:t>
              </a:r>
              <a:endParaRPr dirty="0">
                <a:cs typeface="Arial"/>
              </a:endParaRPr>
            </a:p>
            <a:p>
              <a:pPr marL="154305" marR="5080" indent="-154940">
                <a:buClr>
                  <a:srgbClr val="FF0000"/>
                </a:buClr>
                <a:buChar char="•"/>
                <a:tabLst>
                  <a:tab pos="154940" algn="l"/>
                </a:tabLst>
              </a:pPr>
              <a:r>
                <a:rPr spc="5" dirty="0">
                  <a:solidFill>
                    <a:srgbClr val="424242"/>
                  </a:solidFill>
                  <a:cs typeface="Arial"/>
                </a:rPr>
                <a:t>Menetapkan tim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end-user 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lintas</a:t>
              </a:r>
              <a:r>
                <a:rPr spc="-10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fungsional.</a:t>
              </a:r>
              <a:endParaRPr dirty="0">
                <a:cs typeface="Arial"/>
              </a:endParaRPr>
            </a:p>
            <a:p>
              <a:pPr marL="154305" marR="163195" indent="-154940">
                <a:spcBef>
                  <a:spcPts val="5"/>
                </a:spcBef>
                <a:buClr>
                  <a:srgbClr val="FF0000"/>
                </a:buClr>
                <a:buChar char="•"/>
                <a:tabLst>
                  <a:tab pos="154940" algn="l"/>
                </a:tabLst>
              </a:pPr>
              <a:r>
                <a:rPr spc="5" dirty="0">
                  <a:solidFill>
                    <a:srgbClr val="424242"/>
                  </a:solidFill>
                  <a:cs typeface="Arial"/>
                </a:rPr>
                <a:t>Memberikan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dukungan  </a:t>
              </a:r>
              <a:r>
                <a:rPr spc="5" dirty="0">
                  <a:solidFill>
                    <a:srgbClr val="424242"/>
                  </a:solidFill>
                  <a:cs typeface="Arial"/>
                </a:rPr>
                <a:t>pasca</a:t>
              </a:r>
              <a:r>
                <a:rPr spc="-10" dirty="0">
                  <a:solidFill>
                    <a:srgbClr val="424242"/>
                  </a:solidFill>
                  <a:cs typeface="Arial"/>
                </a:rPr>
                <a:t> </a:t>
              </a:r>
              <a:r>
                <a:rPr dirty="0">
                  <a:solidFill>
                    <a:srgbClr val="424242"/>
                  </a:solidFill>
                  <a:cs typeface="Arial"/>
                </a:rPr>
                <a:t>implementasi.</a:t>
              </a:r>
              <a:endParaRPr dirty="0">
                <a:cs typeface="Arial"/>
              </a:endParaRPr>
            </a:p>
          </p:txBody>
        </p:sp>
      </p:grpSp>
      <p:sp>
        <p:nvSpPr>
          <p:cNvPr id="12" name="object 8"/>
          <p:cNvSpPr txBox="1"/>
          <p:nvPr/>
        </p:nvSpPr>
        <p:spPr>
          <a:xfrm>
            <a:off x="3874662" y="4712554"/>
            <a:ext cx="8199266" cy="17039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83515">
              <a:lnSpc>
                <a:spcPct val="103200"/>
              </a:lnSpc>
              <a:spcBef>
                <a:spcPts val="90"/>
              </a:spcBef>
            </a:pPr>
            <a:r>
              <a:rPr b="1" i="1" spc="15" dirty="0">
                <a:solidFill>
                  <a:srgbClr val="424242"/>
                </a:solidFill>
                <a:cs typeface="Arial"/>
              </a:rPr>
              <a:t>Manajer Proyek IT</a:t>
            </a:r>
            <a:r>
              <a:rPr b="1" i="1" spc="-35" dirty="0">
                <a:solidFill>
                  <a:srgbClr val="424242"/>
                </a:solidFill>
                <a:cs typeface="Arial"/>
              </a:rPr>
              <a:t> </a:t>
            </a:r>
            <a:r>
              <a:rPr b="1" i="1" spc="15" dirty="0">
                <a:solidFill>
                  <a:srgbClr val="424242"/>
                </a:solidFill>
                <a:cs typeface="Arial"/>
              </a:rPr>
              <a:t>di  Lembaga</a:t>
            </a:r>
            <a:r>
              <a:rPr b="1" i="1" spc="20" dirty="0">
                <a:solidFill>
                  <a:srgbClr val="424242"/>
                </a:solidFill>
                <a:cs typeface="Arial"/>
              </a:rPr>
              <a:t> </a:t>
            </a:r>
            <a:r>
              <a:rPr b="1" i="1" spc="10" dirty="0">
                <a:solidFill>
                  <a:srgbClr val="424242"/>
                </a:solidFill>
                <a:cs typeface="Arial"/>
              </a:rPr>
              <a:t>Sosial</a:t>
            </a:r>
            <a:endParaRPr i="1" dirty="0">
              <a:cs typeface="Arial"/>
            </a:endParaRPr>
          </a:p>
          <a:p>
            <a:pPr marL="116205" marR="5080" indent="-116839">
              <a:lnSpc>
                <a:spcPct val="101699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116839" algn="l"/>
              </a:tabLst>
            </a:pPr>
            <a:r>
              <a:rPr spc="5" dirty="0">
                <a:solidFill>
                  <a:srgbClr val="424242"/>
                </a:solidFill>
                <a:cs typeface="Arial"/>
              </a:rPr>
              <a:t>Bertanggung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jawab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dirty="0" err="1">
                <a:solidFill>
                  <a:srgbClr val="424242"/>
                </a:solidFill>
                <a:cs typeface="Arial"/>
              </a:rPr>
              <a:t>da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lam</a:t>
            </a:r>
            <a:r>
              <a:rPr spc="5" dirty="0">
                <a:solidFill>
                  <a:srgbClr val="424242"/>
                </a:solidFill>
                <a:cs typeface="Arial"/>
              </a:rPr>
              <a:t> analisis bisnis,</a:t>
            </a:r>
            <a:r>
              <a:rPr spc="-60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identifikasi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cs typeface="Arial"/>
              </a:rPr>
              <a:t>kebutuhan,  </a:t>
            </a:r>
            <a:r>
              <a:rPr spc="5" dirty="0">
                <a:solidFill>
                  <a:srgbClr val="424242"/>
                </a:solidFill>
                <a:cs typeface="Arial"/>
              </a:rPr>
              <a:t>perencanaan </a:t>
            </a:r>
            <a:r>
              <a:rPr dirty="0">
                <a:solidFill>
                  <a:srgbClr val="424242"/>
                </a:solidFill>
                <a:cs typeface="Arial"/>
              </a:rPr>
              <a:t>proyek,  </a:t>
            </a:r>
            <a:r>
              <a:rPr spc="5" dirty="0">
                <a:solidFill>
                  <a:srgbClr val="424242"/>
                </a:solidFill>
                <a:cs typeface="Arial"/>
              </a:rPr>
              <a:t>perencanaan </a:t>
            </a:r>
            <a:r>
              <a:rPr dirty="0">
                <a:solidFill>
                  <a:srgbClr val="424242"/>
                </a:solidFill>
                <a:cs typeface="Arial"/>
              </a:rPr>
              <a:t>anggaran,  </a:t>
            </a:r>
            <a:r>
              <a:rPr spc="5" dirty="0">
                <a:solidFill>
                  <a:srgbClr val="424242"/>
                </a:solidFill>
                <a:cs typeface="Arial"/>
              </a:rPr>
              <a:t>pengembangan, </a:t>
            </a:r>
            <a:r>
              <a:rPr dirty="0" err="1">
                <a:solidFill>
                  <a:srgbClr val="424242"/>
                </a:solidFill>
                <a:cs typeface="Arial"/>
              </a:rPr>
              <a:t>pengujian</a:t>
            </a:r>
            <a:r>
              <a:rPr dirty="0">
                <a:solidFill>
                  <a:srgbClr val="424242"/>
                </a:solidFill>
                <a:cs typeface="Arial"/>
              </a:rPr>
              <a:t>, </a:t>
            </a:r>
            <a:r>
              <a:rPr spc="5" dirty="0">
                <a:solidFill>
                  <a:srgbClr val="424242"/>
                </a:solidFill>
                <a:cs typeface="Arial"/>
              </a:rPr>
              <a:t>dan</a:t>
            </a:r>
            <a:r>
              <a:rPr spc="-20" dirty="0">
                <a:solidFill>
                  <a:srgbClr val="424242"/>
                </a:solidFill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cs typeface="Arial"/>
              </a:rPr>
              <a:t>implementasi.</a:t>
            </a:r>
            <a:endParaRPr dirty="0">
              <a:cs typeface="Arial"/>
            </a:endParaRPr>
          </a:p>
          <a:p>
            <a:pPr marL="116205" indent="-116839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Char char="•"/>
              <a:tabLst>
                <a:tab pos="116839" algn="l"/>
              </a:tabLst>
            </a:pPr>
            <a:r>
              <a:rPr spc="5" dirty="0">
                <a:solidFill>
                  <a:srgbClr val="424242"/>
                </a:solidFill>
                <a:cs typeface="Arial"/>
              </a:rPr>
              <a:t>Mampu </a:t>
            </a:r>
            <a:r>
              <a:rPr dirty="0">
                <a:solidFill>
                  <a:srgbClr val="424242"/>
                </a:solidFill>
                <a:cs typeface="Arial"/>
              </a:rPr>
              <a:t>bekerja</a:t>
            </a:r>
            <a:r>
              <a:rPr spc="-25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>
                <a:solidFill>
                  <a:srgbClr val="424242"/>
                </a:solidFill>
                <a:cs typeface="Arial"/>
              </a:rPr>
              <a:t>dengan</a:t>
            </a:r>
            <a:endParaRPr dirty="0">
              <a:cs typeface="Arial"/>
            </a:endParaRPr>
          </a:p>
          <a:p>
            <a:pPr marL="116205" marR="19685">
              <a:lnSpc>
                <a:spcPct val="101699"/>
              </a:lnSpc>
            </a:pPr>
            <a:r>
              <a:rPr dirty="0">
                <a:solidFill>
                  <a:srgbClr val="424242"/>
                </a:solidFill>
                <a:cs typeface="Arial"/>
              </a:rPr>
              <a:t>berbagai </a:t>
            </a:r>
            <a:r>
              <a:rPr dirty="0" err="1">
                <a:solidFill>
                  <a:srgbClr val="424242"/>
                </a:solidFill>
                <a:cs typeface="Arial"/>
              </a:rPr>
              <a:t>penyedia</a:t>
            </a:r>
            <a:r>
              <a:rPr dirty="0">
                <a:solidFill>
                  <a:srgbClr val="424242"/>
                </a:solidFill>
                <a:cs typeface="Arial"/>
              </a:rPr>
              <a:t> </a:t>
            </a:r>
            <a:r>
              <a:rPr spc="10" dirty="0" err="1">
                <a:solidFill>
                  <a:srgbClr val="424242"/>
                </a:solidFill>
                <a:cs typeface="Arial"/>
              </a:rPr>
              <a:t>sum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ber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cs typeface="Arial"/>
              </a:rPr>
              <a:t>daya </a:t>
            </a:r>
            <a:r>
              <a:rPr dirty="0" err="1">
                <a:solidFill>
                  <a:srgbClr val="424242"/>
                </a:solidFill>
                <a:cs typeface="Arial"/>
              </a:rPr>
              <a:t>untuk</a:t>
            </a:r>
            <a:r>
              <a:rPr dirty="0">
                <a:solidFill>
                  <a:srgbClr val="424242"/>
                </a:solidFill>
                <a:cs typeface="Arial"/>
              </a:rPr>
              <a:t> </a:t>
            </a:r>
            <a:r>
              <a:rPr spc="10" dirty="0" err="1">
                <a:solidFill>
                  <a:srgbClr val="424242"/>
                </a:solidFill>
                <a:cs typeface="Arial"/>
              </a:rPr>
              <a:t>memas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tikan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pembangunan</a:t>
            </a:r>
            <a:r>
              <a:rPr spc="5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 err="1">
                <a:solidFill>
                  <a:srgbClr val="424242"/>
                </a:solidFill>
                <a:cs typeface="Arial"/>
              </a:rPr>
              <a:t>se</a:t>
            </a:r>
            <a:r>
              <a:rPr dirty="0" err="1">
                <a:solidFill>
                  <a:srgbClr val="424242"/>
                </a:solidFill>
                <a:cs typeface="Arial"/>
              </a:rPr>
              <a:t>lesai</a:t>
            </a:r>
            <a:r>
              <a:rPr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>
                <a:solidFill>
                  <a:srgbClr val="424242"/>
                </a:solidFill>
                <a:cs typeface="Arial"/>
              </a:rPr>
              <a:t>dengan kualitas  </a:t>
            </a:r>
            <a:r>
              <a:rPr dirty="0">
                <a:solidFill>
                  <a:srgbClr val="424242"/>
                </a:solidFill>
                <a:cs typeface="Arial"/>
              </a:rPr>
              <a:t>tinggi, tepat </a:t>
            </a:r>
            <a:r>
              <a:rPr spc="5" dirty="0">
                <a:solidFill>
                  <a:srgbClr val="424242"/>
                </a:solidFill>
                <a:cs typeface="Arial"/>
              </a:rPr>
              <a:t>waktu, </a:t>
            </a:r>
            <a:r>
              <a:rPr spc="10" dirty="0">
                <a:solidFill>
                  <a:srgbClr val="424242"/>
                </a:solidFill>
                <a:cs typeface="Arial"/>
              </a:rPr>
              <a:t>&amp;  </a:t>
            </a:r>
            <a:r>
              <a:rPr spc="5" dirty="0">
                <a:solidFill>
                  <a:srgbClr val="424242"/>
                </a:solidFill>
                <a:cs typeface="Arial"/>
              </a:rPr>
              <a:t>dengan biaya </a:t>
            </a:r>
            <a:r>
              <a:rPr dirty="0">
                <a:solidFill>
                  <a:srgbClr val="424242"/>
                </a:solidFill>
                <a:cs typeface="Arial"/>
              </a:rPr>
              <a:t>yg</a:t>
            </a:r>
            <a:r>
              <a:rPr spc="-60" dirty="0">
                <a:solidFill>
                  <a:srgbClr val="424242"/>
                </a:solidFill>
                <a:cs typeface="Arial"/>
              </a:rPr>
              <a:t> </a:t>
            </a:r>
            <a:r>
              <a:rPr spc="5" dirty="0">
                <a:solidFill>
                  <a:srgbClr val="424242"/>
                </a:solidFill>
                <a:cs typeface="Arial"/>
              </a:rPr>
              <a:t>efektif.</a:t>
            </a:r>
            <a:endParaRPr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/>
              <a:t>Skill </a:t>
            </a:r>
            <a:r>
              <a:rPr lang="en-ID" sz="3600" dirty="0" err="1"/>
              <a:t>seorang</a:t>
            </a:r>
            <a:r>
              <a:rPr lang="en-ID" sz="3600" dirty="0"/>
              <a:t> </a:t>
            </a:r>
            <a:r>
              <a:rPr lang="en-ID" sz="3600" dirty="0" err="1"/>
              <a:t>manajer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3837239" y="1452627"/>
            <a:ext cx="8026437" cy="456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453390" indent="-228600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Skill paling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utama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yg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harus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dikuasai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bergan-tung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keunikan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pihak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yg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terlibat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itu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sendiri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350520" indent="-228600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perlu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macam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ketrampilan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&amp;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mampu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tuskan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ketrampilan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apa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harus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ditekankan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situasi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berbeda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-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beda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478155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PMBOK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merekomendasikan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team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memahami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terampil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di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berikut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70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15" dirty="0">
                <a:solidFill>
                  <a:srgbClr val="424242"/>
                </a:solidFill>
                <a:cs typeface="Arial"/>
              </a:rPr>
              <a:t>Knowledge area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seperti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tertuang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-13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5" dirty="0">
                <a:solidFill>
                  <a:srgbClr val="424242"/>
                </a:solidFill>
                <a:cs typeface="Arial"/>
              </a:rPr>
              <a:t>PMBOK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Pengetahuan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, standard,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regulasi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area</a:t>
            </a:r>
            <a:r>
              <a:rPr lang="en-US" sz="2000" spc="-1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Pengetahuan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terkait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lingkungan</a:t>
            </a:r>
            <a:r>
              <a:rPr lang="en-US" sz="2000" spc="-5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30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Pengetahuan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ketrampilan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-7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umum</a:t>
            </a:r>
            <a:endParaRPr lang="en-US" sz="2000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15" dirty="0">
                <a:solidFill>
                  <a:srgbClr val="424242"/>
                </a:solidFill>
                <a:cs typeface="Arial"/>
              </a:rPr>
              <a:t>Soft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skill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skill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terkait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hubungan</a:t>
            </a:r>
            <a:r>
              <a:rPr lang="en-US" sz="2000" spc="-10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manusia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048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Karier</a:t>
            </a:r>
            <a:r>
              <a:rPr lang="en-ID" sz="3600" dirty="0"/>
              <a:t> </a:t>
            </a:r>
            <a:br>
              <a:rPr lang="en-ID" sz="3600" dirty="0"/>
            </a:br>
            <a:r>
              <a:rPr lang="en-ID" sz="3600" dirty="0" err="1"/>
              <a:t>manajer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5" name="Rectangle 4"/>
          <p:cNvSpPr/>
          <p:nvPr/>
        </p:nvSpPr>
        <p:spPr>
          <a:xfrm>
            <a:off x="3711725" y="1514270"/>
            <a:ext cx="7443955" cy="29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735" marR="3080385" indent="-228600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546735" algn="l"/>
                <a:tab pos="5473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Survey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tahunan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Computerworld’s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memproyeksikan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bahwa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karir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merupakan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salah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satu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15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posisi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top yang paling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dibutuhkan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sejak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2011</a:t>
            </a:r>
            <a:endParaRPr lang="en-US" sz="2000" dirty="0">
              <a:cs typeface="Arial"/>
            </a:endParaRPr>
          </a:p>
          <a:p>
            <a:pPr marL="546735" marR="3114040" indent="-228600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735" algn="l"/>
                <a:tab pos="547370" algn="l"/>
              </a:tabLst>
            </a:pPr>
            <a:r>
              <a:rPr lang="en-US" sz="2000" spc="-5" dirty="0">
                <a:solidFill>
                  <a:srgbClr val="424242"/>
                </a:solidFill>
                <a:cs typeface="Arial"/>
              </a:rPr>
              <a:t>Dari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tahun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tahun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profesi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tumbuh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sangat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signifikan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459" t="19985" r="7929" b="19540"/>
          <a:stretch/>
        </p:blipFill>
        <p:spPr>
          <a:xfrm>
            <a:off x="7967024" y="1326312"/>
            <a:ext cx="3727938" cy="35591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68806" y="5004645"/>
            <a:ext cx="7523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7690">
              <a:lnSpc>
                <a:spcPct val="100000"/>
              </a:lnSpc>
            </a:pPr>
            <a:r>
              <a:rPr lang="en-US" sz="1400" i="1" spc="15" dirty="0" err="1">
                <a:solidFill>
                  <a:srgbClr val="424242"/>
                </a:solidFill>
                <a:cs typeface="Arial"/>
              </a:rPr>
              <a:t>Sumber</a:t>
            </a:r>
            <a:r>
              <a:rPr lang="en-US" sz="1400" i="1" spc="15" dirty="0">
                <a:solidFill>
                  <a:srgbClr val="424242"/>
                </a:solidFill>
                <a:cs typeface="Arial"/>
              </a:rPr>
              <a:t>:</a:t>
            </a:r>
            <a:endParaRPr lang="en-US" sz="1400" i="1" dirty="0">
              <a:cs typeface="Arial"/>
            </a:endParaRPr>
          </a:p>
          <a:p>
            <a:pPr marL="3107690">
              <a:lnSpc>
                <a:spcPct val="100000"/>
              </a:lnSpc>
            </a:pPr>
            <a:r>
              <a:rPr lang="en-US" sz="1400" i="1" spc="15" dirty="0">
                <a:solidFill>
                  <a:srgbClr val="424242"/>
                </a:solidFill>
                <a:cs typeface="Arial"/>
              </a:rPr>
              <a:t>Special Report Tech Forecast Computerworld, Dec</a:t>
            </a:r>
            <a:r>
              <a:rPr lang="en-US" sz="1400" i="1" spc="-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400" i="1" spc="15" dirty="0">
                <a:solidFill>
                  <a:srgbClr val="424242"/>
                </a:solidFill>
                <a:cs typeface="Arial"/>
              </a:rPr>
              <a:t>2015</a:t>
            </a:r>
            <a:endParaRPr lang="en-US" sz="14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652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24" y="2039815"/>
            <a:ext cx="4940831" cy="40825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/>
              <a:t>Skill </a:t>
            </a:r>
            <a:r>
              <a:rPr lang="en-ID" sz="3600" dirty="0" err="1"/>
              <a:t>seorang</a:t>
            </a:r>
            <a:r>
              <a:rPr lang="en-ID" sz="3600" dirty="0"/>
              <a:t> </a:t>
            </a:r>
            <a:r>
              <a:rPr lang="en-ID" sz="3600" dirty="0" err="1"/>
              <a:t>manajer</a:t>
            </a:r>
            <a:r>
              <a:rPr lang="en-ID" sz="3600" dirty="0"/>
              <a:t> </a:t>
            </a:r>
            <a:r>
              <a:rPr lang="en-ID" sz="3600" dirty="0" err="1"/>
              <a:t>proyek</a:t>
            </a:r>
            <a:endParaRPr lang="en-ID" sz="3600" dirty="0"/>
          </a:p>
        </p:txBody>
      </p:sp>
      <p:sp>
        <p:nvSpPr>
          <p:cNvPr id="4" name="Rectangle 3"/>
          <p:cNvSpPr/>
          <p:nvPr/>
        </p:nvSpPr>
        <p:spPr>
          <a:xfrm>
            <a:off x="3364222" y="1345458"/>
            <a:ext cx="8499455" cy="5096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405765" indent="-228600">
              <a:lnSpc>
                <a:spcPct val="1014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Hasil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survey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terkait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10 </a:t>
            </a:r>
            <a:r>
              <a:rPr lang="en-US" dirty="0">
                <a:solidFill>
                  <a:srgbClr val="424242"/>
                </a:solidFill>
                <a:cs typeface="Arial"/>
              </a:rPr>
              <a:t>skill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kompetensi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penting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harus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dimiliki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oleh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meliputi</a:t>
            </a:r>
            <a:r>
              <a:rPr lang="en-US" dirty="0">
                <a:solidFill>
                  <a:srgbClr val="424242"/>
                </a:solidFill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8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22" dirty="0">
                <a:solidFill>
                  <a:srgbClr val="424242"/>
                </a:solidFill>
                <a:cs typeface="Arial"/>
              </a:rPr>
              <a:t>People</a:t>
            </a:r>
            <a:r>
              <a:rPr lang="en-US" spc="7" dirty="0">
                <a:solidFill>
                  <a:srgbClr val="424242"/>
                </a:solidFill>
                <a:cs typeface="Arial"/>
              </a:rPr>
              <a:t> skills</a:t>
            </a:r>
            <a:r>
              <a:rPr lang="en-US" spc="7" dirty="0">
                <a:solidFill>
                  <a:srgbClr val="FF0000"/>
                </a:solidFill>
                <a:cs typeface="Arial"/>
              </a:rPr>
              <a:t>*)				</a:t>
            </a:r>
            <a:r>
              <a:rPr lang="en-US" spc="10" dirty="0">
                <a:solidFill>
                  <a:srgbClr val="CCCCCC"/>
                </a:solidFill>
                <a:cs typeface="Arial"/>
              </a:rPr>
              <a:t>•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Komunikasi</a:t>
            </a:r>
            <a:r>
              <a:rPr lang="en-US" spc="-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verbal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22" dirty="0" err="1">
                <a:solidFill>
                  <a:srgbClr val="424242"/>
                </a:solidFill>
                <a:cs typeface="Arial"/>
              </a:rPr>
              <a:t>Kepemimpinan</a:t>
            </a:r>
            <a:r>
              <a:rPr lang="en-US" spc="22" dirty="0">
                <a:solidFill>
                  <a:srgbClr val="424242"/>
                </a:solidFill>
                <a:cs typeface="Arial"/>
              </a:rPr>
              <a:t>				</a:t>
            </a:r>
            <a:r>
              <a:rPr lang="en-US" spc="10" dirty="0">
                <a:solidFill>
                  <a:srgbClr val="CCCCCC"/>
                </a:solidFill>
                <a:cs typeface="Arial"/>
              </a:rPr>
              <a:t>•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Kuat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0" dirty="0" err="1">
                <a:solidFill>
                  <a:srgbClr val="424242"/>
                </a:solidFill>
                <a:cs typeface="Arial"/>
              </a:rPr>
              <a:t>membangun</a:t>
            </a:r>
            <a:r>
              <a:rPr lang="en-US" spc="-6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team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22" dirty="0" err="1">
                <a:solidFill>
                  <a:srgbClr val="424242"/>
                </a:solidFill>
                <a:cs typeface="Arial"/>
              </a:rPr>
              <a:t>Mendengarkan</a:t>
            </a:r>
            <a:r>
              <a:rPr lang="en-US" spc="22" dirty="0">
                <a:solidFill>
                  <a:srgbClr val="424242"/>
                </a:solidFill>
                <a:cs typeface="Arial"/>
              </a:rPr>
              <a:t>				</a:t>
            </a:r>
            <a:r>
              <a:rPr lang="en-US" spc="10" dirty="0">
                <a:solidFill>
                  <a:srgbClr val="CCCCCC"/>
                </a:solidFill>
                <a:cs typeface="Arial"/>
              </a:rPr>
              <a:t>•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Resolusi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0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pc="-7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0" dirty="0" err="1">
                <a:solidFill>
                  <a:srgbClr val="424242"/>
                </a:solidFill>
                <a:cs typeface="Arial"/>
              </a:rPr>
              <a:t>konflik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39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15" dirty="0" err="1">
                <a:solidFill>
                  <a:srgbClr val="424242"/>
                </a:solidFill>
                <a:cs typeface="Arial"/>
              </a:rPr>
              <a:t>Jujur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berperilaku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etis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,</a:t>
            </a:r>
            <a:r>
              <a:rPr lang="en-US" spc="67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30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2" dirty="0" err="1">
                <a:solidFill>
                  <a:srgbClr val="424242"/>
                </a:solidFill>
                <a:cs typeface="Arial"/>
              </a:rPr>
              <a:t>konsisten</a:t>
            </a:r>
            <a:r>
              <a:rPr lang="en-US" spc="22" dirty="0">
                <a:solidFill>
                  <a:srgbClr val="424242"/>
                </a:solidFill>
                <a:cs typeface="Arial"/>
              </a:rPr>
              <a:t>	</a:t>
            </a:r>
            <a:r>
              <a:rPr lang="en-US" spc="10" dirty="0">
                <a:solidFill>
                  <a:srgbClr val="CCCCCC"/>
                </a:solidFill>
                <a:cs typeface="Arial"/>
              </a:rPr>
              <a:t>•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Berpikir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0" dirty="0" err="1">
                <a:solidFill>
                  <a:srgbClr val="424242"/>
                </a:solidFill>
                <a:cs typeface="Arial"/>
              </a:rPr>
              <a:t>kritis</a:t>
            </a:r>
            <a:r>
              <a:rPr lang="en-US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0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problem</a:t>
            </a:r>
            <a:r>
              <a:rPr lang="en-US" spc="-8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solving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4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22" dirty="0" err="1">
                <a:solidFill>
                  <a:srgbClr val="424242"/>
                </a:solidFill>
                <a:cs typeface="Arial"/>
              </a:rPr>
              <a:t>Kuat</a:t>
            </a:r>
            <a:r>
              <a:rPr lang="en-US" spc="22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2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30" dirty="0" err="1">
                <a:solidFill>
                  <a:srgbClr val="424242"/>
                </a:solidFill>
                <a:cs typeface="Arial"/>
              </a:rPr>
              <a:t>membangun</a:t>
            </a:r>
            <a:r>
              <a:rPr lang="en-US" spc="-7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2" dirty="0" err="1">
                <a:solidFill>
                  <a:srgbClr val="424242"/>
                </a:solidFill>
                <a:cs typeface="Arial"/>
              </a:rPr>
              <a:t>kepercayaan</a:t>
            </a:r>
            <a:r>
              <a:rPr lang="en-US" spc="22" baseline="6172" dirty="0">
                <a:solidFill>
                  <a:srgbClr val="424242"/>
                </a:solidFill>
                <a:cs typeface="Arial"/>
              </a:rPr>
              <a:t>	</a:t>
            </a:r>
          </a:p>
          <a:p>
            <a:pPr marL="775335" lvl="1" indent="-229870">
              <a:lnSpc>
                <a:spcPct val="100000"/>
              </a:lnSpc>
              <a:spcBef>
                <a:spcPts val="44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  <a:tab pos="3170555" algn="l"/>
                <a:tab pos="3399790" algn="l"/>
              </a:tabLst>
            </a:pPr>
            <a:r>
              <a:rPr lang="en-US" spc="10" dirty="0">
                <a:solidFill>
                  <a:srgbClr val="CCCCCC"/>
                </a:solidFill>
                <a:cs typeface="Arial"/>
              </a:rPr>
              <a:t>•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Paham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20" dirty="0" err="1">
                <a:solidFill>
                  <a:srgbClr val="424242"/>
                </a:solidFill>
                <a:cs typeface="Arial"/>
              </a:rPr>
              <a:t>mampu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15" dirty="0" err="1">
                <a:solidFill>
                  <a:srgbClr val="424242"/>
                </a:solidFill>
                <a:cs typeface="Arial"/>
              </a:rPr>
              <a:t>menyeimbangkan</a:t>
            </a:r>
            <a:r>
              <a:rPr lang="en-US" spc="-8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prioritas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431800" marR="462915" indent="-76200">
              <a:lnSpc>
                <a:spcPct val="100000"/>
              </a:lnSpc>
              <a:spcBef>
                <a:spcPts val="910"/>
              </a:spcBef>
            </a:pPr>
            <a:r>
              <a:rPr lang="en-US" spc="-5" dirty="0">
                <a:solidFill>
                  <a:srgbClr val="FF0000"/>
                </a:solidFill>
                <a:cs typeface="Arial"/>
              </a:rPr>
              <a:t>*)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Kemampuan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seseorang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berkolaborasi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orang lain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mengkomunikasikan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ide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efektif</a:t>
            </a:r>
            <a:r>
              <a:rPr lang="en-US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menyelesaikan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konflik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serta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mencapai</a:t>
            </a:r>
            <a:r>
              <a:rPr lang="en-US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tujuan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personal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maupun</a:t>
            </a:r>
            <a:r>
              <a:rPr lang="en-US" spc="-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bisnis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dirty="0">
              <a:cs typeface="Arial"/>
            </a:endParaRPr>
          </a:p>
          <a:p>
            <a:pPr marR="328930" algn="r">
              <a:lnSpc>
                <a:spcPct val="100000"/>
              </a:lnSpc>
            </a:pPr>
            <a:r>
              <a:rPr lang="en-US" sz="1200" i="1" spc="-5" dirty="0">
                <a:solidFill>
                  <a:srgbClr val="424242"/>
                </a:solidFill>
                <a:cs typeface="Arial"/>
              </a:rPr>
              <a:t>Jennifer </a:t>
            </a:r>
            <a:r>
              <a:rPr lang="en-US" sz="1200" i="1" dirty="0" err="1">
                <a:solidFill>
                  <a:srgbClr val="424242"/>
                </a:solidFill>
                <a:cs typeface="Arial"/>
              </a:rPr>
              <a:t>Krahn</a:t>
            </a:r>
            <a:r>
              <a:rPr lang="en-US" sz="1200" i="1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“Effective Project Leadership: </a:t>
            </a:r>
            <a:r>
              <a:rPr lang="en-US" sz="1200" i="1" dirty="0">
                <a:solidFill>
                  <a:srgbClr val="424242"/>
                </a:solidFill>
                <a:cs typeface="Arial"/>
              </a:rPr>
              <a:t>A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Combination of Project Manager </a:t>
            </a:r>
            <a:r>
              <a:rPr lang="en-US" sz="1200" i="1" dirty="0">
                <a:solidFill>
                  <a:srgbClr val="424242"/>
                </a:solidFill>
                <a:cs typeface="Arial"/>
              </a:rPr>
              <a:t>Skills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and Competencies in</a:t>
            </a:r>
            <a:r>
              <a:rPr lang="en-US" sz="1200" i="1" spc="10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Context,”</a:t>
            </a:r>
            <a:endParaRPr lang="en-US" sz="1200" i="1" dirty="0">
              <a:cs typeface="Arial"/>
            </a:endParaRPr>
          </a:p>
          <a:p>
            <a:pPr marR="328930" algn="r">
              <a:lnSpc>
                <a:spcPct val="100000"/>
              </a:lnSpc>
            </a:pPr>
            <a:r>
              <a:rPr lang="en-US" sz="1200" i="1" dirty="0">
                <a:solidFill>
                  <a:srgbClr val="424242"/>
                </a:solidFill>
                <a:cs typeface="Arial"/>
              </a:rPr>
              <a:t>PMI Research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Conference Proceedings </a:t>
            </a:r>
            <a:r>
              <a:rPr lang="en-US" sz="1200" i="1" dirty="0">
                <a:solidFill>
                  <a:srgbClr val="424242"/>
                </a:solidFill>
                <a:cs typeface="Arial"/>
              </a:rPr>
              <a:t>(July</a:t>
            </a:r>
            <a:r>
              <a:rPr lang="en-US" sz="1200" i="1" spc="-6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1200" i="1" spc="-5" dirty="0">
                <a:solidFill>
                  <a:srgbClr val="424242"/>
                </a:solidFill>
                <a:cs typeface="Arial"/>
              </a:rPr>
              <a:t>2006).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64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3451" y="2522645"/>
            <a:ext cx="652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4472C4"/>
                </a:solidFill>
                <a:latin typeface="Signika" panose="02010003020600000004" pitchFamily="2" charset="0"/>
                <a:ea typeface="+mj-ea"/>
                <a:cs typeface="+mj-cs"/>
              </a:rPr>
              <a:t>PENGANTAR  MANAJEMEN PROYEK TI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9785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8DD18-5332-4FAB-843F-BFC7A61FA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4" y="2236232"/>
            <a:ext cx="3133957" cy="36440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Sertifikasi</a:t>
            </a:r>
            <a:r>
              <a:rPr lang="en-ID" sz="3600" dirty="0"/>
              <a:t> &amp; </a:t>
            </a:r>
            <a:r>
              <a:rPr lang="en-ID" sz="3600" dirty="0" err="1"/>
              <a:t>profesi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4131212" y="1731844"/>
            <a:ext cx="7732465" cy="333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234" marR="2762885" indent="-228600" algn="just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483870" algn="l"/>
              </a:tabLst>
            </a:pPr>
            <a:r>
              <a:rPr lang="en-US" dirty="0">
                <a:solidFill>
                  <a:srgbClr val="FF0000"/>
                </a:solidFill>
                <a:cs typeface="Arial"/>
              </a:rPr>
              <a:t>PMI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internasional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komunitas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didirikan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tahun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1969</a:t>
            </a:r>
            <a:endParaRPr lang="en-US" dirty="0">
              <a:cs typeface="Arial"/>
            </a:endParaRPr>
          </a:p>
          <a:p>
            <a:pPr marL="483870" marR="2593340" indent="-228600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483234" algn="l"/>
                <a:tab pos="4838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Saat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lebih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700.000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anggota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sukarelawan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telah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bergabung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institusi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tersebar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di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lebih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80</a:t>
            </a:r>
            <a:r>
              <a:rPr lang="en-US" spc="-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negara</a:t>
            </a:r>
            <a:endParaRPr lang="en-US" dirty="0">
              <a:cs typeface="Arial"/>
            </a:endParaRPr>
          </a:p>
          <a:p>
            <a:pPr marL="483234" marR="337185" indent="-228600">
              <a:lnSpc>
                <a:spcPct val="100000"/>
              </a:lnSpc>
              <a:spcBef>
                <a:spcPts val="77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483234" algn="l"/>
                <a:tab pos="4838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industri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mendorong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PMI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menciptakan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komunitas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praktisi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yang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memungkinkan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anggota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untuk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berbagi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ide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tentang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manajemen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FF0000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di  area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aplikasi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tertentu</a:t>
            </a:r>
            <a:r>
              <a:rPr lang="en-US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seperti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sistem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informasi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aerospace </a:t>
            </a:r>
            <a:r>
              <a:rPr lang="en-US" dirty="0">
                <a:solidFill>
                  <a:srgbClr val="424242"/>
                </a:solidFill>
                <a:cs typeface="Arial"/>
              </a:rPr>
              <a:t>/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pertahanan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jasa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keuangan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pemerintah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kesehatan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sebagainya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878" t="28501" r="6706" b="48186"/>
          <a:stretch/>
        </p:blipFill>
        <p:spPr>
          <a:xfrm>
            <a:off x="9148612" y="1614125"/>
            <a:ext cx="2715065" cy="15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0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8DD18-5332-4FAB-843F-BFC7A61FA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4" y="2236232"/>
            <a:ext cx="3133957" cy="36440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Sertifikasi</a:t>
            </a:r>
            <a:r>
              <a:rPr lang="en-ID" sz="3600" dirty="0"/>
              <a:t> &amp; </a:t>
            </a:r>
            <a:r>
              <a:rPr lang="en-ID" sz="3600" dirty="0" err="1"/>
              <a:t>profesi</a:t>
            </a:r>
            <a:endParaRPr lang="en-ID" sz="3600" dirty="0"/>
          </a:p>
        </p:txBody>
      </p:sp>
      <p:sp>
        <p:nvSpPr>
          <p:cNvPr id="4" name="Rectangle 3"/>
          <p:cNvSpPr/>
          <p:nvPr/>
        </p:nvSpPr>
        <p:spPr>
          <a:xfrm>
            <a:off x="3746811" y="2228318"/>
            <a:ext cx="8529711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606425" indent="-228600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Sertifikasi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professional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sangat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dibutuhkan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mengingat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hal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merupakan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faktor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penting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dalam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rekognisi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kepastian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kualitas</a:t>
            </a:r>
            <a:r>
              <a:rPr lang="en-US" sz="2000" spc="2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profesi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413384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>
                <a:solidFill>
                  <a:srgbClr val="FF0000"/>
                </a:solidFill>
                <a:cs typeface="Arial"/>
              </a:rPr>
              <a:t>PASAS, CompTIA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PMI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merupakan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lembaga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saat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menyediakan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layanan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sertifikasi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532130" indent="-228600">
              <a:lnSpc>
                <a:spcPct val="100000"/>
              </a:lnSpc>
              <a:spcBef>
                <a:spcPts val="66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Sertifikasi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CompTIA’s Project+ </a:t>
            </a:r>
            <a:r>
              <a:rPr lang="en-US" sz="2000" spc="-5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 PMI’S CAPM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(Certified Associates in 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Project Management)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memungkinkan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diikuti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oleh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mahasiswa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/alumni  yang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belum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pengalaman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kerja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546100" marR="444500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Sertifikasi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FF0000"/>
                </a:solidFill>
                <a:cs typeface="Arial"/>
              </a:rPr>
              <a:t>PMI’S PMP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(Project Management Professional)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mensyaratkan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 minimal 35 jam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pendidikan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minimal 4.500  jam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pengalaman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0503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Kode</a:t>
            </a:r>
            <a:r>
              <a:rPr lang="en-ID" sz="3600" dirty="0"/>
              <a:t> </a:t>
            </a:r>
            <a:r>
              <a:rPr lang="en-ID" sz="3600" dirty="0" err="1"/>
              <a:t>etik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3526301" y="1664146"/>
            <a:ext cx="7859074" cy="478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359" marR="461009" indent="-150495">
              <a:lnSpc>
                <a:spcPct val="103200"/>
              </a:lnSpc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Etika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seperangkat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prinsip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yg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memandu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pengambilan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keputusan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berdasar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nilai-nilai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pribadi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apa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dianggap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benar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&amp;</a:t>
            </a:r>
            <a:r>
              <a:rPr lang="en-US" sz="2000" spc="7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467359" marR="1064895" indent="-150495">
              <a:lnSpc>
                <a:spcPct val="103200"/>
              </a:lnSpc>
              <a:spcBef>
                <a:spcPts val="665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Aktifitas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beretika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umum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aktifitas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terkait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pengambilan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keputusan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terbaik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memungkinkan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mempertimbangkan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orang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lain,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sumber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daya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lingkungan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467359" marR="425450" indent="-150495">
              <a:lnSpc>
                <a:spcPct val="103200"/>
              </a:lnSpc>
              <a:spcBef>
                <a:spcPts val="665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Pilihan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etis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akan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mengurangi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risiko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memajukan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hasil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positif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mening-katkan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kepercayaan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menentukan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keberhasilan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jangka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panjang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memba-ngun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reputasi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.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Kepemimpinan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benar-benar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tergantung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pilihan</a:t>
            </a:r>
            <a:r>
              <a:rPr lang="en-US" sz="2000" spc="1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etis</a:t>
            </a:r>
            <a:endParaRPr lang="en-US" sz="2000" dirty="0">
              <a:cs typeface="Arial"/>
            </a:endParaRPr>
          </a:p>
          <a:p>
            <a:pPr marL="467359" marR="340360" indent="-150495">
              <a:lnSpc>
                <a:spcPct val="103200"/>
              </a:lnSpc>
              <a:spcBef>
                <a:spcPts val="670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Membuat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keputusan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etis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bagian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penting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kehidupan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pribadi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profesional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mengingat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hal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ini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menghasilkan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kepercayaan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rasa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hormat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dengan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orang</a:t>
            </a:r>
            <a:r>
              <a:rPr lang="en-US" sz="2000" spc="5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lain.</a:t>
            </a:r>
            <a:endParaRPr lang="en-US" sz="2000" dirty="0"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9" y="2168776"/>
            <a:ext cx="2789512" cy="33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72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15" y="1514270"/>
            <a:ext cx="3957991" cy="809251"/>
          </a:xfrm>
        </p:spPr>
        <p:txBody>
          <a:bodyPr>
            <a:noAutofit/>
          </a:bodyPr>
          <a:lstStyle/>
          <a:p>
            <a:r>
              <a:rPr lang="en-ID" sz="3600" dirty="0" err="1"/>
              <a:t>Kode</a:t>
            </a:r>
            <a:r>
              <a:rPr lang="en-ID" sz="3600" dirty="0"/>
              <a:t> </a:t>
            </a:r>
            <a:r>
              <a:rPr lang="en-ID" sz="3600" dirty="0" err="1"/>
              <a:t>etik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3526301" y="1664146"/>
            <a:ext cx="7859074" cy="41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359" marR="344170" indent="-150495">
              <a:lnSpc>
                <a:spcPct val="101499"/>
              </a:lnSpc>
              <a:spcBef>
                <a:spcPts val="5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sering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menghadapi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dilema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etika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misal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: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Patutkah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se-orang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, 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personal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menentang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pengembangan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senjat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nuklir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ikut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terlibat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membantu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pengembangan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senjata</a:t>
            </a:r>
            <a:r>
              <a:rPr lang="en-US" sz="2000" spc="7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nuklir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?</a:t>
            </a:r>
            <a:endParaRPr lang="en-US" sz="2000" dirty="0">
              <a:cs typeface="Arial"/>
            </a:endParaRPr>
          </a:p>
          <a:p>
            <a:pPr marL="467359" marR="453390" indent="-150495">
              <a:lnSpc>
                <a:spcPct val="102200"/>
              </a:lnSpc>
              <a:spcBef>
                <a:spcPts val="675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20" dirty="0">
                <a:solidFill>
                  <a:srgbClr val="424242"/>
                </a:solidFill>
                <a:cs typeface="Arial"/>
              </a:rPr>
              <a:t>PMI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20" dirty="0" err="1">
                <a:solidFill>
                  <a:srgbClr val="424242"/>
                </a:solidFill>
                <a:cs typeface="Arial"/>
              </a:rPr>
              <a:t>mengembangkan</a:t>
            </a:r>
            <a:r>
              <a:rPr lang="en-US" sz="2000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standar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kode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etik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perilaku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professional yang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dapat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dijadikan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sebagai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salah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satu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acuan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dalam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beraktifitas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di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dunia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30" dirty="0">
                <a:solidFill>
                  <a:srgbClr val="424242"/>
                </a:solidFill>
                <a:cs typeface="Wingdings"/>
              </a:rPr>
              <a:t></a:t>
            </a:r>
            <a:r>
              <a:rPr lang="en-US" sz="2000" spc="30" dirty="0">
                <a:solidFill>
                  <a:srgbClr val="424242"/>
                </a:solidFill>
                <a:cs typeface="Times New Roman"/>
              </a:rPr>
              <a:t>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Code of Ethics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&amp; </a:t>
            </a:r>
            <a:r>
              <a:rPr lang="en-US" sz="2000" spc="-5" dirty="0">
                <a:solidFill>
                  <a:srgbClr val="424242"/>
                </a:solidFill>
                <a:cs typeface="Arial"/>
              </a:rPr>
              <a:t>Professional Conduct 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(https://</a:t>
            </a:r>
            <a:r>
              <a:rPr lang="en-US" sz="2000" spc="10" dirty="0">
                <a:solidFill>
                  <a:srgbClr val="424242"/>
                </a:solidFill>
                <a:cs typeface="Arial"/>
                <a:hlinkClick r:id="rId2"/>
              </a:rPr>
              <a:t>www.pmi.org/about/ethics/code)</a:t>
            </a:r>
            <a:endParaRPr lang="en-US" sz="2000" dirty="0">
              <a:cs typeface="Arial"/>
            </a:endParaRPr>
          </a:p>
          <a:p>
            <a:pPr marL="467359" marR="408305" indent="-150495">
              <a:lnSpc>
                <a:spcPct val="103200"/>
              </a:lnSpc>
              <a:spcBef>
                <a:spcPts val="665"/>
              </a:spcBef>
              <a:buClr>
                <a:srgbClr val="FF0000"/>
              </a:buClr>
              <a:buSzPct val="81818"/>
              <a:buFont typeface="Wingdings"/>
              <a:buChar char=""/>
              <a:tabLst>
                <a:tab pos="467995" algn="l"/>
              </a:tabLst>
            </a:pPr>
            <a:r>
              <a:rPr lang="en-US" sz="2000" spc="15" dirty="0">
                <a:solidFill>
                  <a:srgbClr val="424242"/>
                </a:solidFill>
                <a:cs typeface="Arial"/>
              </a:rPr>
              <a:t>PMI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telah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menetapkan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5" dirty="0" err="1">
                <a:solidFill>
                  <a:srgbClr val="424242"/>
                </a:solidFill>
                <a:cs typeface="Arial"/>
              </a:rPr>
              <a:t>bahwa</a:t>
            </a:r>
            <a:r>
              <a:rPr lang="en-US" sz="2000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kejujuran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,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tanggung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jawab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, rasa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hormat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keadilan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adalah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nilai-nilai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mendorong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perilaku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etis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profesi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10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1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9" y="2168776"/>
            <a:ext cx="2789512" cy="33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81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884" y="1603747"/>
            <a:ext cx="3024942" cy="809251"/>
          </a:xfrm>
        </p:spPr>
        <p:txBody>
          <a:bodyPr>
            <a:noAutofit/>
          </a:bodyPr>
          <a:lstStyle/>
          <a:p>
            <a:r>
              <a:rPr lang="en-ID" sz="3600" dirty="0"/>
              <a:t>Software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6300" y="1664146"/>
            <a:ext cx="8178019" cy="408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359" marR="1193800" indent="-150495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467995" algn="l"/>
              </a:tabLst>
            </a:pPr>
            <a:r>
              <a:rPr lang="en-US" sz="2000" spc="-5" dirty="0" err="1">
                <a:cs typeface="Arial"/>
              </a:rPr>
              <a:t>Saat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ini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terdapat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ratusan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produk</a:t>
            </a:r>
            <a:r>
              <a:rPr lang="en-US" sz="2000" spc="-5" dirty="0">
                <a:cs typeface="Arial"/>
              </a:rPr>
              <a:t> software </a:t>
            </a:r>
            <a:r>
              <a:rPr lang="en-US" sz="2000" spc="-5" dirty="0" err="1">
                <a:cs typeface="Arial"/>
              </a:rPr>
              <a:t>untuk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membantu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dalam</a:t>
            </a:r>
            <a:r>
              <a:rPr lang="en-US" sz="2000" spc="-5" dirty="0">
                <a:cs typeface="Arial"/>
              </a:rPr>
              <a:t>  </a:t>
            </a:r>
            <a:r>
              <a:rPr lang="en-US" sz="2000" spc="-5" dirty="0" err="1">
                <a:cs typeface="Arial"/>
              </a:rPr>
              <a:t>pelaksanaan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manajemen</a:t>
            </a:r>
            <a:r>
              <a:rPr lang="en-US" sz="2000" spc="1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proyek</a:t>
            </a:r>
            <a:r>
              <a:rPr lang="en-US" sz="2000" spc="-5" dirty="0"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467359" indent="-150495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467995" algn="l"/>
              </a:tabLst>
            </a:pPr>
            <a:r>
              <a:rPr lang="en-US" sz="2000" spc="-5" dirty="0" err="1">
                <a:cs typeface="Arial"/>
              </a:rPr>
              <a:t>Tiga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kategori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utama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dari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perangkat</a:t>
            </a:r>
            <a:r>
              <a:rPr lang="en-US" sz="2000" spc="-5" dirty="0">
                <a:cs typeface="Arial"/>
              </a:rPr>
              <a:t> bantu </a:t>
            </a:r>
            <a:r>
              <a:rPr lang="en-US" sz="2000" dirty="0" err="1">
                <a:cs typeface="Arial"/>
              </a:rPr>
              <a:t>manajemen</a:t>
            </a:r>
            <a:r>
              <a:rPr lang="en-US" sz="2000" spc="3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proyek</a:t>
            </a:r>
            <a:r>
              <a:rPr lang="en-US" sz="2000" spc="-5" dirty="0">
                <a:cs typeface="Arial"/>
              </a:rPr>
              <a:t>:</a:t>
            </a:r>
            <a:endParaRPr lang="en-US" sz="2000" dirty="0">
              <a:cs typeface="Arial"/>
            </a:endParaRPr>
          </a:p>
          <a:p>
            <a:pPr marL="1232535" marR="480695" lvl="2" indent="-229870">
              <a:lnSpc>
                <a:spcPct val="101400"/>
              </a:lnSpc>
              <a:spcBef>
                <a:spcPts val="67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5" dirty="0" err="1">
                <a:cs typeface="Arial"/>
              </a:rPr>
              <a:t>Perangkat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low-end: </a:t>
            </a:r>
            <a:r>
              <a:rPr lang="en-US" sz="2000" spc="5" dirty="0" err="1">
                <a:cs typeface="Arial"/>
              </a:rPr>
              <a:t>Menangani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proyek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tunggal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atau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lebih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kecil</a:t>
            </a:r>
            <a:r>
              <a:rPr lang="en-US" sz="2000" spc="5" dirty="0">
                <a:cs typeface="Arial"/>
              </a:rPr>
              <a:t>, </a:t>
            </a:r>
            <a:r>
              <a:rPr lang="en-US" sz="2000" spc="5" dirty="0" err="1">
                <a:cs typeface="Arial"/>
              </a:rPr>
              <a:t>biaya</a:t>
            </a:r>
            <a:r>
              <a:rPr lang="en-US" sz="2000" spc="5" dirty="0">
                <a:cs typeface="Arial"/>
              </a:rPr>
              <a:t> di </a:t>
            </a:r>
            <a:r>
              <a:rPr lang="en-US" sz="2000" spc="10" dirty="0" err="1">
                <a:cs typeface="Arial"/>
              </a:rPr>
              <a:t>bawah</a:t>
            </a:r>
            <a:r>
              <a:rPr lang="en-US" sz="2000" spc="10" dirty="0">
                <a:cs typeface="Arial"/>
              </a:rPr>
              <a:t> $  </a:t>
            </a:r>
            <a:r>
              <a:rPr lang="en-US" sz="2000" spc="5" dirty="0">
                <a:cs typeface="Arial"/>
              </a:rPr>
              <a:t>200 per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pengguna</a:t>
            </a:r>
            <a:endParaRPr lang="en-US" sz="2000" dirty="0">
              <a:cs typeface="Arial"/>
            </a:endParaRPr>
          </a:p>
          <a:p>
            <a:pPr marL="1232535" lvl="2" indent="-229870">
              <a:spcBef>
                <a:spcPts val="42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spc="5" dirty="0" err="1">
                <a:cs typeface="Arial"/>
              </a:rPr>
              <a:t>Perangkat</a:t>
            </a:r>
            <a:r>
              <a:rPr lang="en-US" sz="2000" spc="5" dirty="0">
                <a:cs typeface="Arial"/>
              </a:rPr>
              <a:t> midrange: </a:t>
            </a:r>
            <a:r>
              <a:rPr lang="en-US" sz="2000" spc="5" dirty="0" err="1">
                <a:cs typeface="Arial"/>
              </a:rPr>
              <a:t>Menangani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beberapa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pengguna</a:t>
            </a:r>
            <a:r>
              <a:rPr lang="en-US" sz="2000" spc="5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biaya</a:t>
            </a:r>
            <a:r>
              <a:rPr lang="en-US" sz="2000" dirty="0">
                <a:cs typeface="Arial"/>
              </a:rPr>
              <a:t> </a:t>
            </a:r>
            <a:r>
              <a:rPr lang="en-US" sz="2000" spc="10" dirty="0">
                <a:cs typeface="Arial"/>
              </a:rPr>
              <a:t>$ </a:t>
            </a:r>
            <a:r>
              <a:rPr lang="en-US" sz="2000" spc="5" dirty="0">
                <a:cs typeface="Arial"/>
              </a:rPr>
              <a:t>200-</a:t>
            </a:r>
            <a:r>
              <a:rPr lang="en-US" sz="2000" spc="20" dirty="0">
                <a:cs typeface="Arial"/>
              </a:rPr>
              <a:t> </a:t>
            </a:r>
            <a:r>
              <a:rPr lang="en-US" sz="2000" spc="10" dirty="0">
                <a:cs typeface="Arial"/>
              </a:rPr>
              <a:t>$</a:t>
            </a:r>
            <a:r>
              <a:rPr lang="en-US" sz="2000" spc="5" dirty="0">
                <a:cs typeface="Arial"/>
              </a:rPr>
              <a:t>1.000 per </a:t>
            </a:r>
            <a:r>
              <a:rPr lang="en-US" sz="2000" spc="5" dirty="0" err="1">
                <a:cs typeface="Arial"/>
              </a:rPr>
              <a:t>pengguna</a:t>
            </a:r>
            <a:r>
              <a:rPr lang="en-US" sz="2000" spc="5" dirty="0">
                <a:cs typeface="Arial"/>
              </a:rPr>
              <a:t>, Project </a:t>
            </a:r>
            <a:r>
              <a:rPr lang="en-US" sz="2000" spc="10" dirty="0">
                <a:cs typeface="Arial"/>
              </a:rPr>
              <a:t>2010 </a:t>
            </a:r>
            <a:r>
              <a:rPr lang="en-US" sz="2000" spc="5" dirty="0">
                <a:cs typeface="Arial"/>
              </a:rPr>
              <a:t>yang paling</a:t>
            </a:r>
            <a:r>
              <a:rPr lang="en-US" sz="2000" spc="-3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popular</a:t>
            </a:r>
            <a:endParaRPr lang="en-US" sz="2000" dirty="0">
              <a:cs typeface="Arial"/>
            </a:endParaRPr>
          </a:p>
          <a:p>
            <a:pPr marL="1232535" marR="852169" lvl="1" indent="-229870">
              <a:lnSpc>
                <a:spcPct val="101899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z="2000" dirty="0" err="1">
                <a:cs typeface="Arial"/>
              </a:rPr>
              <a:t>Perangkat</a:t>
            </a:r>
            <a:r>
              <a:rPr lang="en-US" sz="2000" dirty="0">
                <a:cs typeface="Arial"/>
              </a:rPr>
              <a:t> High-end: </a:t>
            </a:r>
            <a:r>
              <a:rPr lang="en-US" sz="2000" dirty="0" err="1">
                <a:cs typeface="Arial"/>
              </a:rPr>
              <a:t>disebut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juga </a:t>
            </a:r>
            <a:r>
              <a:rPr lang="en-US" sz="2000" spc="5" dirty="0" err="1">
                <a:cs typeface="Arial"/>
              </a:rPr>
              <a:t>dengan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perangkat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manajemen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perusahaan</a:t>
            </a:r>
            <a:r>
              <a:rPr lang="en-US" sz="2000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lisensi</a:t>
            </a:r>
            <a:r>
              <a:rPr lang="en-US" sz="2000" dirty="0">
                <a:cs typeface="Arial"/>
              </a:rPr>
              <a:t> software </a:t>
            </a:r>
            <a:r>
              <a:rPr lang="en-US" sz="2000" spc="5" dirty="0" err="1">
                <a:cs typeface="Arial"/>
              </a:rPr>
              <a:t>umumnya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pada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basis per-user, </a:t>
            </a:r>
            <a:r>
              <a:rPr lang="en-US" sz="2000" spc="5" dirty="0" err="1">
                <a:cs typeface="Arial"/>
              </a:rPr>
              <a:t>seperti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solusi</a:t>
            </a:r>
            <a:r>
              <a:rPr lang="en-US" sz="2000" spc="5" dirty="0">
                <a:cs typeface="Arial"/>
              </a:rPr>
              <a:t>  </a:t>
            </a:r>
            <a:r>
              <a:rPr lang="en-US" sz="2000" dirty="0">
                <a:cs typeface="Arial"/>
              </a:rPr>
              <a:t>Microsoft Enterprise </a:t>
            </a:r>
            <a:r>
              <a:rPr lang="en-US" sz="2000" spc="5" dirty="0">
                <a:cs typeface="Arial"/>
              </a:rPr>
              <a:t>Management</a:t>
            </a:r>
            <a:r>
              <a:rPr lang="en-US" sz="2000" spc="3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Project.</a:t>
            </a:r>
          </a:p>
        </p:txBody>
      </p:sp>
      <p:sp>
        <p:nvSpPr>
          <p:cNvPr id="3" name="AutoShape 2" descr="Hire Dedicated developers | Hire Full-Stack Developer - Softlabs Gro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7" y="2323521"/>
            <a:ext cx="3604920" cy="3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01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884" y="1606989"/>
            <a:ext cx="3024942" cy="809251"/>
          </a:xfrm>
        </p:spPr>
        <p:txBody>
          <a:bodyPr>
            <a:noAutofit/>
          </a:bodyPr>
          <a:lstStyle/>
          <a:p>
            <a:r>
              <a:rPr lang="en-ID" sz="3600" dirty="0"/>
              <a:t>Software 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6300" y="1664146"/>
            <a:ext cx="8337377" cy="242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359" indent="-150495">
              <a:lnSpc>
                <a:spcPct val="100000"/>
              </a:lnSpc>
              <a:buClr>
                <a:srgbClr val="CCCCCC"/>
              </a:buClr>
              <a:buSzPct val="79166"/>
              <a:buFont typeface="Wingdings"/>
              <a:buChar char=""/>
              <a:tabLst>
                <a:tab pos="467995" algn="l"/>
              </a:tabLst>
            </a:pPr>
            <a:r>
              <a:rPr lang="en-US" dirty="0">
                <a:solidFill>
                  <a:srgbClr val="424242"/>
                </a:solidFill>
                <a:cs typeface="Arial"/>
              </a:rPr>
              <a:t>Top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Project Management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Tools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70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u="sng" spc="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cs typeface="Arial"/>
                <a:hlinkClick r:id="rId2"/>
              </a:rPr>
              <a:t>http://www.capterra.com/project-management-software/</a:t>
            </a:r>
            <a:endParaRPr lang="en-US" dirty="0">
              <a:cs typeface="Arial"/>
            </a:endParaRPr>
          </a:p>
          <a:p>
            <a:pPr marL="467359" indent="-150495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467995" algn="l"/>
              </a:tabLst>
            </a:pPr>
            <a:r>
              <a:rPr lang="en-US" dirty="0">
                <a:solidFill>
                  <a:srgbClr val="424242"/>
                </a:solidFill>
                <a:cs typeface="Arial"/>
              </a:rPr>
              <a:t>Best Free Project Management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Software</a:t>
            </a:r>
            <a:endParaRPr lang="en-US" dirty="0">
              <a:cs typeface="Arial"/>
            </a:endParaRPr>
          </a:p>
          <a:p>
            <a:pPr marL="775335" marR="410209" lvl="1" indent="-229870">
              <a:lnSpc>
                <a:spcPct val="103899"/>
              </a:lnSpc>
              <a:spcBef>
                <a:spcPts val="66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u="sng" spc="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cs typeface="Arial"/>
                <a:hlinkClick r:id="rId3"/>
              </a:rPr>
              <a:t>http://www.techworld.com/picture-gallery/startups/10-best-free-project-management-software- </a:t>
            </a:r>
            <a:r>
              <a:rPr lang="en-US" spc="10" dirty="0">
                <a:solidFill>
                  <a:srgbClr val="1155CC"/>
                </a:solidFill>
                <a:cs typeface="Arial"/>
              </a:rPr>
              <a:t> </a:t>
            </a:r>
            <a:r>
              <a:rPr lang="en-US" u="sng" spc="1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cs typeface="Arial"/>
              </a:rPr>
              <a:t>programs-3625922/</a:t>
            </a:r>
            <a:endParaRPr lang="en-US" dirty="0">
              <a:cs typeface="Arial"/>
            </a:endParaRPr>
          </a:p>
          <a:p>
            <a:pPr marL="467359" indent="-150495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SzPct val="79166"/>
              <a:buFont typeface="Wingdings"/>
              <a:buChar char=""/>
              <a:tabLst>
                <a:tab pos="467995" algn="l"/>
              </a:tabLst>
            </a:pPr>
            <a:r>
              <a:rPr lang="en-US" spc="-5" dirty="0">
                <a:solidFill>
                  <a:srgbClr val="424242"/>
                </a:solidFill>
                <a:cs typeface="Arial"/>
              </a:rPr>
              <a:t>Comparison of Project Management</a:t>
            </a:r>
            <a:r>
              <a:rPr lang="en-US" spc="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Software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71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u="sng" spc="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cs typeface="Arial"/>
              </a:rPr>
              <a:t>https://en.wikipedia.org/wiki/Comparison_of_project_management_software</a:t>
            </a:r>
            <a:endParaRPr lang="en-US" dirty="0">
              <a:cs typeface="Arial"/>
            </a:endParaRPr>
          </a:p>
        </p:txBody>
      </p:sp>
      <p:sp>
        <p:nvSpPr>
          <p:cNvPr id="3" name="AutoShape 2" descr="Hire Dedicated developers | Hire Full-Stack Developer - Softlabs Gro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7" y="2323521"/>
            <a:ext cx="3604920" cy="3074276"/>
          </a:xfrm>
          <a:prstGeom prst="rect">
            <a:avLst/>
          </a:prstGeom>
        </p:spPr>
      </p:pic>
      <p:pic>
        <p:nvPicPr>
          <p:cNvPr id="1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3500" y="4697368"/>
            <a:ext cx="954024" cy="317754"/>
          </a:xfrm>
          <a:prstGeom prst="rect">
            <a:avLst/>
          </a:prstGeom>
        </p:spPr>
      </p:pic>
      <p:pic>
        <p:nvPicPr>
          <p:cNvPr id="2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1596" y="5114182"/>
            <a:ext cx="954024" cy="349757"/>
          </a:xfrm>
          <a:prstGeom prst="rect">
            <a:avLst/>
          </a:prstGeom>
        </p:spPr>
      </p:pic>
      <p:pic>
        <p:nvPicPr>
          <p:cNvPr id="2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3774" y="5145424"/>
            <a:ext cx="954024" cy="318515"/>
          </a:xfrm>
          <a:prstGeom prst="rect">
            <a:avLst/>
          </a:prstGeom>
        </p:spPr>
      </p:pic>
      <p:pic>
        <p:nvPicPr>
          <p:cNvPr id="2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7100" y="5171332"/>
            <a:ext cx="954024" cy="272795"/>
          </a:xfrm>
          <a:prstGeom prst="rect">
            <a:avLst/>
          </a:prstGeom>
        </p:spPr>
      </p:pic>
      <p:pic>
        <p:nvPicPr>
          <p:cNvPr id="2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2552" y="4697368"/>
            <a:ext cx="715518" cy="315468"/>
          </a:xfrm>
          <a:prstGeom prst="rect">
            <a:avLst/>
          </a:prstGeom>
        </p:spPr>
      </p:pic>
      <p:pic>
        <p:nvPicPr>
          <p:cNvPr id="2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62215" y="4643661"/>
            <a:ext cx="396786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5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267027"/>
            <a:ext cx="4396153" cy="809251"/>
          </a:xfrm>
        </p:spPr>
        <p:txBody>
          <a:bodyPr>
            <a:noAutofit/>
          </a:bodyPr>
          <a:lstStyle/>
          <a:p>
            <a:r>
              <a:rPr lang="en-ID" sz="3600" dirty="0"/>
              <a:t>Trend di era </a:t>
            </a:r>
            <a:r>
              <a:rPr lang="en-ID" sz="3600" dirty="0" err="1"/>
              <a:t>mendatang</a:t>
            </a:r>
            <a:endParaRPr lang="en-ID" sz="3600" dirty="0"/>
          </a:p>
        </p:txBody>
      </p:sp>
      <p:sp>
        <p:nvSpPr>
          <p:cNvPr id="2" name="Rectangle 1"/>
          <p:cNvSpPr/>
          <p:nvPr/>
        </p:nvSpPr>
        <p:spPr>
          <a:xfrm>
            <a:off x="3854623" y="2617689"/>
            <a:ext cx="8337377" cy="3014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621030" indent="-228600">
              <a:lnSpc>
                <a:spcPct val="101299"/>
              </a:lnSpc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 err="1">
                <a:cs typeface="Arial"/>
              </a:rPr>
              <a:t>Sebagai</a:t>
            </a:r>
            <a:r>
              <a:rPr lang="en-US" spc="5" dirty="0">
                <a:cs typeface="Arial"/>
              </a:rPr>
              <a:t> </a:t>
            </a:r>
            <a:r>
              <a:rPr lang="en-US" dirty="0" err="1">
                <a:cs typeface="Arial"/>
              </a:rPr>
              <a:t>disiplin</a:t>
            </a:r>
            <a:r>
              <a:rPr lang="en-US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ilmu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manajemen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proyek</a:t>
            </a:r>
            <a:r>
              <a:rPr lang="en-US" spc="5" dirty="0">
                <a:cs typeface="Arial"/>
              </a:rPr>
              <a:t> </a:t>
            </a:r>
            <a:r>
              <a:rPr lang="en-US" dirty="0" err="1">
                <a:cs typeface="Arial"/>
              </a:rPr>
              <a:t>telah</a:t>
            </a:r>
            <a:r>
              <a:rPr lang="en-US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mengalami</a:t>
            </a:r>
            <a:r>
              <a:rPr lang="en-US" spc="5" dirty="0">
                <a:cs typeface="Arial"/>
              </a:rPr>
              <a:t>  </a:t>
            </a:r>
            <a:r>
              <a:rPr lang="en-US" dirty="0" err="1">
                <a:cs typeface="Arial"/>
              </a:rPr>
              <a:t>evolusi</a:t>
            </a:r>
            <a:r>
              <a:rPr lang="en-US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secara</a:t>
            </a:r>
            <a:r>
              <a:rPr lang="en-US" spc="5" dirty="0">
                <a:cs typeface="Arial"/>
              </a:rPr>
              <a:t> </a:t>
            </a:r>
            <a:r>
              <a:rPr lang="en-US" dirty="0" err="1">
                <a:cs typeface="Arial"/>
              </a:rPr>
              <a:t>signifikan</a:t>
            </a:r>
            <a:r>
              <a:rPr lang="en-US" dirty="0">
                <a:cs typeface="Arial"/>
              </a:rPr>
              <a:t>, </a:t>
            </a:r>
            <a:r>
              <a:rPr lang="en-US" spc="5" dirty="0" err="1">
                <a:cs typeface="Arial"/>
              </a:rPr>
              <a:t>khususnya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pada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cara</a:t>
            </a:r>
            <a:r>
              <a:rPr lang="en-US" spc="5" dirty="0">
                <a:cs typeface="Arial"/>
              </a:rPr>
              <a:t> stakeholder  </a:t>
            </a:r>
            <a:r>
              <a:rPr lang="en-US" spc="5" dirty="0" err="1">
                <a:cs typeface="Arial"/>
              </a:rPr>
              <a:t>terlibat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serta</a:t>
            </a:r>
            <a:r>
              <a:rPr lang="en-US" spc="5" dirty="0">
                <a:cs typeface="Arial"/>
              </a:rPr>
              <a:t> proses-proses </a:t>
            </a:r>
            <a:r>
              <a:rPr lang="en-US" spc="5" dirty="0" err="1">
                <a:cs typeface="Arial"/>
              </a:rPr>
              <a:t>untuk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memastikan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keuntungan</a:t>
            </a:r>
            <a:r>
              <a:rPr lang="en-US" spc="5" dirty="0">
                <a:cs typeface="Arial"/>
              </a:rPr>
              <a:t>  </a:t>
            </a:r>
            <a:r>
              <a:rPr lang="en-US" spc="5" dirty="0" err="1">
                <a:cs typeface="Arial"/>
              </a:rPr>
              <a:t>pada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pihak</a:t>
            </a:r>
            <a:r>
              <a:rPr lang="en-US" spc="5" dirty="0">
                <a:cs typeface="Arial"/>
              </a:rPr>
              <a:t> </a:t>
            </a:r>
            <a:r>
              <a:rPr lang="en-US" dirty="0">
                <a:cs typeface="Arial"/>
              </a:rPr>
              <a:t>end-user. </a:t>
            </a:r>
            <a:r>
              <a:rPr lang="en-US" spc="5" dirty="0" err="1">
                <a:cs typeface="Arial"/>
              </a:rPr>
              <a:t>Beberapa</a:t>
            </a:r>
            <a:r>
              <a:rPr lang="en-US" spc="5" dirty="0">
                <a:cs typeface="Arial"/>
              </a:rPr>
              <a:t> trend yang </a:t>
            </a:r>
            <a:r>
              <a:rPr lang="en-US" spc="5" dirty="0" err="1">
                <a:cs typeface="Arial"/>
              </a:rPr>
              <a:t>saat</a:t>
            </a:r>
            <a:r>
              <a:rPr lang="en-US" spc="5" dirty="0">
                <a:cs typeface="Arial"/>
              </a:rPr>
              <a:t> </a:t>
            </a:r>
            <a:r>
              <a:rPr lang="en-US" dirty="0" err="1">
                <a:cs typeface="Arial"/>
              </a:rPr>
              <a:t>ini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mulai</a:t>
            </a:r>
            <a:r>
              <a:rPr lang="en-US" dirty="0">
                <a:cs typeface="Arial"/>
              </a:rPr>
              <a:t>  </a:t>
            </a:r>
            <a:r>
              <a:rPr lang="en-US" spc="5" dirty="0" err="1">
                <a:cs typeface="Arial"/>
              </a:rPr>
              <a:t>muncul</a:t>
            </a:r>
            <a:r>
              <a:rPr lang="en-US" spc="5" dirty="0">
                <a:cs typeface="Arial"/>
              </a:rPr>
              <a:t> </a:t>
            </a:r>
            <a:r>
              <a:rPr lang="en-US" spc="5" dirty="0" err="1">
                <a:cs typeface="Arial"/>
              </a:rPr>
              <a:t>diantaranya</a:t>
            </a:r>
            <a:r>
              <a:rPr lang="en-US" spc="5" dirty="0">
                <a:cs typeface="Arial"/>
              </a:rPr>
              <a:t> </a:t>
            </a:r>
            <a:r>
              <a:rPr lang="en-US" dirty="0" err="1">
                <a:cs typeface="Arial"/>
              </a:rPr>
              <a:t>adalah</a:t>
            </a:r>
            <a:r>
              <a:rPr lang="en-US" dirty="0">
                <a:cs typeface="Arial"/>
              </a:rPr>
              <a:t>:</a:t>
            </a:r>
          </a:p>
          <a:p>
            <a:pPr marL="775335" marR="367030" lvl="1" indent="-229870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>
                <a:cs typeface="Arial"/>
              </a:rPr>
              <a:t>Virtual Project Management Team, </a:t>
            </a:r>
            <a:r>
              <a:rPr lang="en-US" spc="-5" dirty="0" err="1">
                <a:cs typeface="Arial"/>
              </a:rPr>
              <a:t>seiring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dengan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bisnis</a:t>
            </a:r>
            <a:r>
              <a:rPr lang="en-US" spc="-5" dirty="0">
                <a:cs typeface="Arial"/>
              </a:rPr>
              <a:t> yang </a:t>
            </a:r>
            <a:r>
              <a:rPr lang="en-US" spc="-5" dirty="0" err="1">
                <a:cs typeface="Arial"/>
              </a:rPr>
              <a:t>semakin</a:t>
            </a:r>
            <a:r>
              <a:rPr lang="en-US" spc="-5" dirty="0">
                <a:cs typeface="Arial"/>
              </a:rPr>
              <a:t>  </a:t>
            </a:r>
            <a:r>
              <a:rPr lang="en-US" spc="-5" dirty="0" err="1">
                <a:cs typeface="Arial"/>
              </a:rPr>
              <a:t>mengglobal</a:t>
            </a:r>
            <a:r>
              <a:rPr lang="en-US" spc="-5" dirty="0">
                <a:cs typeface="Arial"/>
              </a:rPr>
              <a:t>, </a:t>
            </a:r>
            <a:r>
              <a:rPr lang="en-US" spc="-5" dirty="0" err="1">
                <a:cs typeface="Arial"/>
              </a:rPr>
              <a:t>sulit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untuk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dihindari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bahwa</a:t>
            </a:r>
            <a:r>
              <a:rPr lang="en-US" spc="-5" dirty="0">
                <a:cs typeface="Arial"/>
              </a:rPr>
              <a:t> team </a:t>
            </a:r>
            <a:r>
              <a:rPr lang="en-US" spc="-5" dirty="0" err="1">
                <a:cs typeface="Arial"/>
              </a:rPr>
              <a:t>proyek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harus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dapat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bekerja</a:t>
            </a:r>
            <a:r>
              <a:rPr lang="en-US" spc="-5" dirty="0">
                <a:cs typeface="Arial"/>
              </a:rPr>
              <a:t>  </a:t>
            </a:r>
            <a:r>
              <a:rPr lang="en-US" spc="-5" dirty="0" err="1">
                <a:cs typeface="Arial"/>
              </a:rPr>
              <a:t>dari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berbagai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lokasi</a:t>
            </a:r>
            <a:r>
              <a:rPr lang="en-US" spc="-5" dirty="0">
                <a:cs typeface="Arial"/>
              </a:rPr>
              <a:t> yang </a:t>
            </a:r>
            <a:r>
              <a:rPr lang="en-US" spc="-5" dirty="0" err="1">
                <a:cs typeface="Arial"/>
              </a:rPr>
              <a:t>berbeda</a:t>
            </a:r>
            <a:r>
              <a:rPr lang="en-US" spc="-5" dirty="0">
                <a:cs typeface="Arial"/>
              </a:rPr>
              <a:t>. </a:t>
            </a:r>
            <a:r>
              <a:rPr lang="en-US" dirty="0" err="1">
                <a:cs typeface="Arial"/>
              </a:rPr>
              <a:t>Untuk</a:t>
            </a:r>
            <a:r>
              <a:rPr lang="en-US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itu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harus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dapat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dipastikan</a:t>
            </a:r>
            <a:r>
              <a:rPr lang="en-US" spc="-5" dirty="0">
                <a:cs typeface="Arial"/>
              </a:rPr>
              <a:t>  </a:t>
            </a:r>
            <a:r>
              <a:rPr lang="en-US" spc="-5" dirty="0" err="1">
                <a:cs typeface="Arial"/>
              </a:rPr>
              <a:t>bahwa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pengelolaan</a:t>
            </a:r>
            <a:r>
              <a:rPr lang="en-US" spc="-5" dirty="0">
                <a:cs typeface="Arial"/>
              </a:rPr>
              <a:t> team yang </a:t>
            </a:r>
            <a:r>
              <a:rPr lang="en-US" spc="-5" dirty="0" err="1">
                <a:cs typeface="Arial"/>
              </a:rPr>
              <a:t>tersebar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tetap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memungkinkan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r>
              <a:rPr lang="en-US" spc="-5" dirty="0">
                <a:cs typeface="Arial"/>
              </a:rPr>
              <a:t>  </a:t>
            </a:r>
            <a:r>
              <a:rPr lang="en-US" spc="-5" dirty="0" err="1">
                <a:cs typeface="Arial"/>
              </a:rPr>
              <a:t>dapat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diselesaikan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pada</a:t>
            </a:r>
            <a:r>
              <a:rPr lang="en-US" spc="20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waktunya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>
                <a:cs typeface="Arial"/>
              </a:rPr>
              <a:t>Strategic Role of the Project </a:t>
            </a:r>
            <a:r>
              <a:rPr lang="en-US" dirty="0">
                <a:cs typeface="Arial"/>
              </a:rPr>
              <a:t>Manager, </a:t>
            </a:r>
            <a:r>
              <a:rPr lang="en-US" dirty="0" err="1">
                <a:cs typeface="Arial"/>
              </a:rPr>
              <a:t>Manajemen</a:t>
            </a:r>
            <a:r>
              <a:rPr lang="en-US" spc="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endParaRPr lang="en-US" dirty="0">
              <a:cs typeface="Arial"/>
            </a:endParaRPr>
          </a:p>
        </p:txBody>
      </p:sp>
      <p:sp>
        <p:nvSpPr>
          <p:cNvPr id="3" name="AutoShape 2" descr="Hire Dedicated developers | Hire Full-Stack Developer - Softlabs Gro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55" y="1955410"/>
            <a:ext cx="3882683" cy="36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6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778170"/>
            <a:ext cx="5462123" cy="1123020"/>
          </a:xfrm>
        </p:spPr>
        <p:txBody>
          <a:bodyPr>
            <a:noAutofit/>
          </a:bodyPr>
          <a:lstStyle/>
          <a:p>
            <a:r>
              <a:rPr lang="en-ID" sz="3600" dirty="0" err="1"/>
              <a:t>Ringkasan</a:t>
            </a:r>
            <a:r>
              <a:rPr lang="en-ID" sz="3600" dirty="0"/>
              <a:t> </a:t>
            </a:r>
            <a:r>
              <a:rPr lang="en-ID" sz="3600" dirty="0" err="1"/>
              <a:t>pertemuan</a:t>
            </a:r>
            <a:endParaRPr lang="en-ID" sz="3600" dirty="0"/>
          </a:p>
        </p:txBody>
      </p:sp>
      <p:sp>
        <p:nvSpPr>
          <p:cNvPr id="3" name="AutoShape 2" descr="Hire Dedicated developers | Hire Full-Stack Developer - Softlabs Gro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892129" y="1792929"/>
            <a:ext cx="7829415" cy="4466244"/>
            <a:chOff x="4615777" y="1966166"/>
            <a:chExt cx="7829415" cy="4466244"/>
          </a:xfrm>
        </p:grpSpPr>
        <p:sp>
          <p:nvSpPr>
            <p:cNvPr id="10" name="object 7"/>
            <p:cNvSpPr txBox="1"/>
            <p:nvPr/>
          </p:nvSpPr>
          <p:spPr>
            <a:xfrm>
              <a:off x="4615777" y="1966166"/>
              <a:ext cx="7247899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5080" indent="-285750">
                <a:spcBef>
                  <a:spcPts val="40"/>
                </a:spcBef>
                <a:buFont typeface="Wingdings" panose="05000000000000000000" pitchFamily="2" charset="2"/>
                <a:buChar char="ü"/>
              </a:pPr>
              <a:r>
                <a:rPr sz="1600" spc="5" dirty="0" err="1">
                  <a:cs typeface="Arial"/>
                </a:rPr>
                <a:t>Proyek</a:t>
              </a:r>
              <a:r>
                <a:rPr sz="1600" spc="5" dirty="0">
                  <a:cs typeface="Arial"/>
                </a:rPr>
                <a:t> </a:t>
              </a:r>
              <a:r>
                <a:rPr sz="1600" spc="10" dirty="0">
                  <a:cs typeface="Arial"/>
                </a:rPr>
                <a:t>merupakan </a:t>
              </a:r>
              <a:r>
                <a:rPr sz="1600" dirty="0">
                  <a:cs typeface="Arial"/>
                </a:rPr>
                <a:t>usaha  </a:t>
              </a:r>
              <a:r>
                <a:rPr sz="1600" spc="5" dirty="0">
                  <a:cs typeface="Arial"/>
                </a:rPr>
                <a:t>temporary </a:t>
              </a:r>
              <a:r>
                <a:rPr sz="1600" dirty="0">
                  <a:cs typeface="Arial"/>
                </a:rPr>
                <a:t>yang </a:t>
              </a:r>
              <a:r>
                <a:rPr sz="1600" dirty="0" err="1">
                  <a:cs typeface="Arial"/>
                </a:rPr>
                <a:t>dilaku</a:t>
              </a:r>
              <a:r>
                <a:rPr sz="1600" spc="1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kan</a:t>
              </a:r>
              <a:r>
                <a:rPr lang="en-US" sz="160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untuk</a:t>
              </a:r>
              <a:r>
                <a:rPr sz="1600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menghasilkan </a:t>
              </a:r>
              <a:r>
                <a:rPr sz="1600" dirty="0">
                  <a:cs typeface="Arial"/>
                </a:rPr>
                <a:t>produk,  layanan, </a:t>
              </a:r>
              <a:r>
                <a:rPr sz="1600" spc="5" dirty="0" err="1">
                  <a:cs typeface="Arial"/>
                </a:rPr>
                <a:t>ataupun</a:t>
              </a:r>
              <a:r>
                <a:rPr sz="1600" spc="-15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luaran</a:t>
              </a:r>
              <a:r>
                <a:rPr lang="en-US" sz="1600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yang</a:t>
              </a:r>
              <a:r>
                <a:rPr sz="1600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unik.</a:t>
              </a:r>
              <a:endParaRPr sz="1600" dirty="0">
                <a:cs typeface="Arial"/>
              </a:endParaRP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4615777" y="2808270"/>
              <a:ext cx="685934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5080" indent="-285750">
                <a:spcBef>
                  <a:spcPts val="40"/>
                </a:spcBef>
                <a:buFont typeface="Wingdings" panose="05000000000000000000" pitchFamily="2" charset="2"/>
                <a:buChar char="ü"/>
              </a:pPr>
              <a:r>
                <a:rPr sz="1600" spc="5" dirty="0">
                  <a:cs typeface="Arial"/>
                </a:rPr>
                <a:t>Deliverable dari</a:t>
              </a:r>
              <a:r>
                <a:rPr sz="1600" spc="-65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Proyek  dapat </a:t>
              </a:r>
              <a:r>
                <a:rPr sz="1600" dirty="0">
                  <a:cs typeface="Arial"/>
                </a:rPr>
                <a:t>berupa:</a:t>
              </a:r>
              <a:r>
                <a:rPr sz="1600" spc="-15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Produk</a:t>
              </a:r>
              <a:r>
                <a:rPr sz="1600" dirty="0">
                  <a:cs typeface="Arial"/>
                </a:rPr>
                <a:t>,</a:t>
              </a:r>
              <a:r>
                <a:rPr lang="en-US" sz="1600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Service </a:t>
              </a:r>
              <a:r>
                <a:rPr sz="1600" spc="5" dirty="0">
                  <a:cs typeface="Arial"/>
                </a:rPr>
                <a:t>/ </a:t>
              </a:r>
              <a:r>
                <a:rPr sz="1600" dirty="0">
                  <a:cs typeface="Arial"/>
                </a:rPr>
                <a:t>layanan, </a:t>
              </a:r>
              <a:r>
                <a:rPr sz="1600" spc="5" dirty="0" err="1">
                  <a:cs typeface="Arial"/>
                </a:rPr>
                <a:t>Dokumentasi</a:t>
              </a:r>
              <a:r>
                <a:rPr sz="1600" spc="5" dirty="0">
                  <a:cs typeface="Arial"/>
                </a:rPr>
                <a:t>,</a:t>
              </a:r>
              <a:r>
                <a:rPr sz="1600" spc="-15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dll</a:t>
              </a:r>
              <a:endParaRPr sz="1600" dirty="0">
                <a:cs typeface="Arial"/>
              </a:endParaRPr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4615777" y="3384133"/>
              <a:ext cx="7293651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103505" indent="-285750">
                <a:spcBef>
                  <a:spcPts val="40"/>
                </a:spcBef>
                <a:buFont typeface="Wingdings" panose="05000000000000000000" pitchFamily="2" charset="2"/>
                <a:buChar char="ü"/>
              </a:pPr>
              <a:r>
                <a:rPr sz="1600" spc="5" dirty="0" err="1">
                  <a:cs typeface="Arial"/>
                </a:rPr>
                <a:t>Manajemen</a:t>
              </a:r>
              <a:r>
                <a:rPr sz="1600" spc="5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proyek  </a:t>
              </a:r>
              <a:r>
                <a:rPr sz="1600" spc="10" dirty="0">
                  <a:cs typeface="Arial"/>
                </a:rPr>
                <a:t>merupakan </a:t>
              </a:r>
              <a:r>
                <a:rPr sz="1600" dirty="0" err="1">
                  <a:cs typeface="Arial"/>
                </a:rPr>
                <a:t>aplikasi</a:t>
              </a:r>
              <a:r>
                <a:rPr sz="1600" spc="-2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dari</a:t>
              </a:r>
              <a:r>
                <a:rPr lang="en-US" sz="160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pengetahuan</a:t>
              </a:r>
              <a:r>
                <a:rPr sz="1600" dirty="0">
                  <a:cs typeface="Arial"/>
                </a:rPr>
                <a:t>, ketrampilan,  perangkat, </a:t>
              </a:r>
              <a:r>
                <a:rPr sz="1600" spc="5" dirty="0">
                  <a:cs typeface="Arial"/>
                </a:rPr>
                <a:t>dan </a:t>
              </a:r>
              <a:r>
                <a:rPr sz="1600" spc="5" dirty="0" err="1">
                  <a:cs typeface="Arial"/>
                </a:rPr>
                <a:t>teknik</a:t>
              </a:r>
              <a:r>
                <a:rPr sz="1600" spc="-1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dalam</a:t>
              </a:r>
              <a:r>
                <a:rPr lang="en-US" sz="160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aktifitas</a:t>
              </a:r>
              <a:r>
                <a:rPr sz="1600" dirty="0">
                  <a:cs typeface="Arial"/>
                </a:rPr>
                <a:t> proyek agar  </a:t>
              </a:r>
              <a:r>
                <a:rPr sz="1600" spc="5" dirty="0" err="1">
                  <a:cs typeface="Arial"/>
                </a:rPr>
                <a:t>memenuhi</a:t>
              </a:r>
              <a:r>
                <a:rPr sz="1600" spc="-4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kebutuhan</a:t>
              </a:r>
              <a:r>
                <a:rPr lang="en-US" sz="160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proyek</a:t>
              </a:r>
              <a:endParaRPr sz="1600" dirty="0">
                <a:cs typeface="Arial"/>
              </a:endParaRPr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4615777" y="4113998"/>
              <a:ext cx="6859339" cy="5101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5080" indent="-285750">
                <a:lnSpc>
                  <a:spcPct val="101400"/>
                </a:lnSpc>
                <a:buFont typeface="Wingdings" panose="05000000000000000000" pitchFamily="2" charset="2"/>
                <a:buChar char="ü"/>
              </a:pPr>
              <a:r>
                <a:rPr sz="1600" spc="5" dirty="0" err="1">
                  <a:cs typeface="Arial"/>
                </a:rPr>
                <a:t>Manajemen</a:t>
              </a:r>
              <a:r>
                <a:rPr sz="1600" spc="5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proyek yang  </a:t>
              </a:r>
              <a:r>
                <a:rPr sz="1600" spc="5" dirty="0">
                  <a:cs typeface="Arial"/>
                </a:rPr>
                <a:t>sukses </a:t>
              </a:r>
              <a:r>
                <a:rPr sz="1600" spc="10" dirty="0" err="1">
                  <a:cs typeface="Arial"/>
                </a:rPr>
                <a:t>mampu</a:t>
              </a:r>
              <a:r>
                <a:rPr sz="1600" spc="-55" dirty="0">
                  <a:cs typeface="Arial"/>
                </a:rPr>
                <a:t> </a:t>
              </a:r>
              <a:r>
                <a:rPr sz="1600" spc="10" dirty="0" err="1">
                  <a:cs typeface="Arial"/>
                </a:rPr>
                <a:t>memenuhi</a:t>
              </a:r>
              <a:r>
                <a:rPr lang="en-US" sz="1600" spc="10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triple constraint (scope,  time, </a:t>
              </a:r>
              <a:r>
                <a:rPr sz="1600" spc="5" dirty="0">
                  <a:cs typeface="Arial"/>
                </a:rPr>
                <a:t>and </a:t>
              </a:r>
              <a:r>
                <a:rPr sz="1600" dirty="0">
                  <a:cs typeface="Arial"/>
                </a:rPr>
                <a:t>cost), serta  </a:t>
              </a:r>
              <a:r>
                <a:rPr sz="1600" spc="5" dirty="0">
                  <a:cs typeface="Arial"/>
                </a:rPr>
                <a:t>mampu memuaskan  keinginan sponsor</a:t>
              </a:r>
              <a:r>
                <a:rPr sz="1600" spc="-50" dirty="0">
                  <a:cs typeface="Arial"/>
                </a:rPr>
                <a:t> </a:t>
              </a:r>
              <a:r>
                <a:rPr sz="1600" spc="5" dirty="0">
                  <a:cs typeface="Arial"/>
                </a:rPr>
                <a:t>proyek</a:t>
              </a:r>
              <a:endParaRPr sz="1600" dirty="0">
                <a:cs typeface="Arial"/>
              </a:endParaRPr>
            </a:p>
          </p:txBody>
        </p:sp>
        <p:sp>
          <p:nvSpPr>
            <p:cNvPr id="14" name="object 11"/>
            <p:cNvSpPr txBox="1"/>
            <p:nvPr/>
          </p:nvSpPr>
          <p:spPr>
            <a:xfrm>
              <a:off x="4640688" y="4916610"/>
              <a:ext cx="7804504" cy="1515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0" marR="5080" indent="-285750">
                <a:spcBef>
                  <a:spcPts val="40"/>
                </a:spcBef>
                <a:buFont typeface="Wingdings" panose="05000000000000000000" pitchFamily="2" charset="2"/>
                <a:buChar char="ü"/>
              </a:pPr>
              <a:r>
                <a:rPr sz="1600" spc="5" dirty="0" err="1">
                  <a:cs typeface="Arial"/>
                </a:rPr>
                <a:t>Manajer</a:t>
              </a:r>
              <a:r>
                <a:rPr sz="1600" spc="5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proyek </a:t>
              </a:r>
              <a:r>
                <a:rPr sz="1600" spc="10" dirty="0">
                  <a:cs typeface="Arial"/>
                </a:rPr>
                <a:t>memain  </a:t>
              </a:r>
              <a:r>
                <a:rPr sz="1600" spc="5" dirty="0">
                  <a:cs typeface="Arial"/>
                </a:rPr>
                <a:t>kan peranan </a:t>
              </a:r>
              <a:r>
                <a:rPr sz="1600" dirty="0" err="1">
                  <a:cs typeface="Arial"/>
                </a:rPr>
                <a:t>penting</a:t>
              </a:r>
              <a:r>
                <a:rPr sz="1600" spc="-5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dalam</a:t>
              </a:r>
              <a:r>
                <a:rPr lang="en-US" sz="1600" dirty="0">
                  <a:cs typeface="Arial"/>
                </a:rPr>
                <a:t> </a:t>
              </a:r>
              <a:r>
                <a:rPr sz="1600" spc="5" dirty="0" err="1">
                  <a:cs typeface="Arial"/>
                </a:rPr>
                <a:t>membantu</a:t>
              </a:r>
              <a:r>
                <a:rPr sz="1600" spc="5" dirty="0">
                  <a:cs typeface="Arial"/>
                </a:rPr>
                <a:t> </a:t>
              </a:r>
              <a:r>
                <a:rPr sz="1600" spc="5" dirty="0" err="1">
                  <a:cs typeface="Arial"/>
                </a:rPr>
                <a:t>mewujud</a:t>
              </a:r>
              <a:r>
                <a:rPr sz="1600" dirty="0" err="1">
                  <a:cs typeface="Arial"/>
                </a:rPr>
                <a:t>kan</a:t>
              </a:r>
              <a:r>
                <a:rPr sz="1600" dirty="0">
                  <a:cs typeface="Arial"/>
                </a:rPr>
                <a:t>  </a:t>
              </a:r>
              <a:r>
                <a:rPr sz="1600" spc="5" dirty="0">
                  <a:cs typeface="Arial"/>
                </a:rPr>
                <a:t>kesuksesan </a:t>
              </a:r>
              <a:r>
                <a:rPr sz="1600" dirty="0" err="1">
                  <a:cs typeface="Arial"/>
                </a:rPr>
                <a:t>proyek</a:t>
              </a:r>
              <a:r>
                <a:rPr sz="1600" spc="-15" dirty="0">
                  <a:cs typeface="Arial"/>
                </a:rPr>
                <a:t> </a:t>
              </a:r>
              <a:r>
                <a:rPr sz="1600" spc="10" dirty="0">
                  <a:cs typeface="Arial"/>
                </a:rPr>
                <a:t>&amp;</a:t>
              </a:r>
              <a:r>
                <a:rPr lang="en-US" sz="1600" spc="1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organisasi</a:t>
              </a:r>
              <a:r>
                <a:rPr sz="1600" dirty="0">
                  <a:cs typeface="Arial"/>
                </a:rPr>
                <a:t>. </a:t>
              </a:r>
              <a:r>
                <a:rPr sz="1600" spc="5" dirty="0">
                  <a:cs typeface="Arial"/>
                </a:rPr>
                <a:t>Profesi </a:t>
              </a:r>
              <a:r>
                <a:rPr sz="1600" spc="10" dirty="0">
                  <a:cs typeface="Arial"/>
                </a:rPr>
                <a:t>mana  </a:t>
              </a:r>
              <a:r>
                <a:rPr sz="1600" spc="5" dirty="0">
                  <a:cs typeface="Arial"/>
                </a:rPr>
                <a:t>jemen </a:t>
              </a:r>
              <a:r>
                <a:rPr sz="1600" dirty="0" err="1">
                  <a:cs typeface="Arial"/>
                </a:rPr>
                <a:t>proyek</a:t>
              </a:r>
              <a:r>
                <a:rPr sz="1600" spc="-10" dirty="0">
                  <a:cs typeface="Arial"/>
                </a:rPr>
                <a:t> </a:t>
              </a:r>
              <a:r>
                <a:rPr sz="1600" dirty="0" err="1">
                  <a:cs typeface="Arial"/>
                </a:rPr>
                <a:t>semakin</a:t>
              </a:r>
              <a:r>
                <a:rPr lang="en-US" sz="1600" dirty="0">
                  <a:cs typeface="Arial"/>
                </a:rPr>
                <a:t> </a:t>
              </a:r>
              <a:r>
                <a:rPr sz="1600" spc="5" dirty="0" err="1">
                  <a:cs typeface="Arial"/>
                </a:rPr>
                <a:t>matang</a:t>
              </a:r>
              <a:r>
                <a:rPr sz="1600" spc="5" dirty="0">
                  <a:cs typeface="Arial"/>
                </a:rPr>
                <a:t> dan tumbuh </a:t>
              </a:r>
              <a:r>
                <a:rPr sz="1600" dirty="0">
                  <a:cs typeface="Arial"/>
                </a:rPr>
                <a:t>secara  </a:t>
              </a:r>
              <a:r>
                <a:rPr sz="1600" spc="5" dirty="0">
                  <a:cs typeface="Arial"/>
                </a:rPr>
                <a:t>signifikan.</a:t>
              </a:r>
              <a:endParaRPr sz="1600" dirty="0">
                <a:cs typeface="Arial"/>
              </a:endParaRPr>
            </a:p>
            <a:p>
              <a:pPr marL="298450" indent="-285750">
                <a:spcBef>
                  <a:spcPts val="175"/>
                </a:spcBef>
                <a:buFont typeface="Wingdings" panose="05000000000000000000" pitchFamily="2" charset="2"/>
                <a:buChar char="ü"/>
              </a:pPr>
              <a:endParaRPr sz="1600" dirty="0">
                <a:cs typeface="Arial"/>
              </a:endParaRPr>
            </a:p>
            <a:p>
              <a:pPr marL="298450" marR="48895" indent="-285750">
                <a:buFont typeface="Wingdings" panose="05000000000000000000" pitchFamily="2" charset="2"/>
                <a:buChar char="ü"/>
              </a:pPr>
              <a:r>
                <a:rPr sz="1600" spc="5" dirty="0">
                  <a:cs typeface="Arial"/>
                </a:rPr>
                <a:t>Sertifikasi manajemen  </a:t>
              </a:r>
              <a:r>
                <a:rPr sz="1600" dirty="0">
                  <a:cs typeface="Arial"/>
                </a:rPr>
                <a:t>proyek professional </a:t>
              </a:r>
              <a:r>
                <a:rPr sz="1600" spc="5" dirty="0">
                  <a:cs typeface="Arial"/>
                </a:rPr>
                <a:t>saat </a:t>
              </a:r>
              <a:r>
                <a:rPr sz="1600" dirty="0">
                  <a:cs typeface="Arial"/>
                </a:rPr>
                <a:t>ini  </a:t>
              </a:r>
              <a:r>
                <a:rPr sz="1600" spc="5" dirty="0">
                  <a:cs typeface="Arial"/>
                </a:rPr>
                <a:t>sangat </a:t>
              </a:r>
              <a:r>
                <a:rPr sz="1600" dirty="0">
                  <a:cs typeface="Arial"/>
                </a:rPr>
                <a:t>dibutuhkan  </a:t>
              </a:r>
              <a:r>
                <a:rPr sz="1600" spc="5" dirty="0">
                  <a:cs typeface="Arial"/>
                </a:rPr>
                <a:t>mengingat hal ini menjadi  </a:t>
              </a:r>
              <a:r>
                <a:rPr sz="1600" dirty="0">
                  <a:cs typeface="Arial"/>
                </a:rPr>
                <a:t>faktor penting dalam  </a:t>
              </a:r>
              <a:r>
                <a:rPr sz="1600" spc="5" dirty="0">
                  <a:cs typeface="Arial"/>
                </a:rPr>
                <a:t>rekognisi dan kepastian  </a:t>
              </a:r>
              <a:r>
                <a:rPr sz="1600" dirty="0">
                  <a:cs typeface="Arial"/>
                </a:rPr>
                <a:t>kualitas</a:t>
              </a:r>
              <a:r>
                <a:rPr sz="1600" spc="-10" dirty="0">
                  <a:cs typeface="Arial"/>
                </a:rPr>
                <a:t> </a:t>
              </a:r>
              <a:r>
                <a:rPr sz="1600" dirty="0">
                  <a:cs typeface="Arial"/>
                </a:rPr>
                <a:t>profesi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" y="2193663"/>
            <a:ext cx="4161618" cy="32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10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65353" y="2592397"/>
            <a:ext cx="1161053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2780" marR="1110615" indent="-228600">
              <a:spcBef>
                <a:spcPts val="950"/>
              </a:spcBef>
              <a:buFontTx/>
              <a:buAutoNum type="arabicPeriod"/>
              <a:tabLst>
                <a:tab pos="1923414" algn="l"/>
              </a:tabLst>
            </a:pPr>
            <a:r>
              <a:rPr lang="en-US" spc="-5" dirty="0" err="1">
                <a:cs typeface="Arial"/>
              </a:rPr>
              <a:t>Definisi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konsep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r>
              <a:rPr lang="en-US" spc="-5" dirty="0">
                <a:cs typeface="Arial"/>
              </a:rPr>
              <a:t>, </a:t>
            </a:r>
            <a:r>
              <a:rPr lang="en-US" spc="-5" dirty="0" err="1">
                <a:cs typeface="Arial"/>
              </a:rPr>
              <a:t>manajemen</a:t>
            </a:r>
            <a:r>
              <a:rPr lang="en-US" spc="-5" dirty="0">
                <a:cs typeface="Arial"/>
              </a:rPr>
              <a:t>, </a:t>
            </a:r>
            <a:r>
              <a:rPr lang="en-US" spc="-5" dirty="0" err="1">
                <a:cs typeface="Arial"/>
              </a:rPr>
              <a:t>dan</a:t>
            </a:r>
            <a:r>
              <a:rPr lang="en-US" spc="-5" dirty="0">
                <a:cs typeface="Arial"/>
              </a:rPr>
              <a:t>  </a:t>
            </a:r>
            <a:r>
              <a:rPr lang="en-US" spc="-10" dirty="0" err="1">
                <a:cs typeface="Arial"/>
              </a:rPr>
              <a:t>manajemen</a:t>
            </a:r>
            <a:r>
              <a:rPr lang="en-US" spc="20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endParaRPr lang="en-US" dirty="0">
              <a:cs typeface="Arial"/>
            </a:endParaRPr>
          </a:p>
          <a:p>
            <a:pPr marL="1922780" indent="-229235">
              <a:spcBef>
                <a:spcPts val="805"/>
              </a:spcBef>
              <a:buFontTx/>
              <a:buAutoNum type="arabicPeriod"/>
              <a:tabLst>
                <a:tab pos="1923414" algn="l"/>
              </a:tabLst>
            </a:pPr>
            <a:r>
              <a:rPr lang="en-US" spc="-5" dirty="0" err="1">
                <a:cs typeface="Arial"/>
              </a:rPr>
              <a:t>Elemen-elemen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utama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aktifitas</a:t>
            </a:r>
            <a:r>
              <a:rPr lang="en-US" spc="-4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endParaRPr lang="en-US" dirty="0">
              <a:cs typeface="Arial"/>
            </a:endParaRPr>
          </a:p>
          <a:p>
            <a:pPr marL="1922780" marR="721360" indent="-228600">
              <a:spcBef>
                <a:spcPts val="800"/>
              </a:spcBef>
              <a:buFontTx/>
              <a:buAutoNum type="arabicPeriod"/>
              <a:tabLst>
                <a:tab pos="1923414" algn="l"/>
              </a:tabLst>
            </a:pPr>
            <a:r>
              <a:rPr lang="en-US" spc="-5" dirty="0" err="1">
                <a:cs typeface="Arial"/>
              </a:rPr>
              <a:t>Tinjauan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historis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manajemen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kaitannya</a:t>
            </a:r>
            <a:r>
              <a:rPr lang="en-US" spc="-5" dirty="0">
                <a:cs typeface="Arial"/>
              </a:rPr>
              <a:t>  </a:t>
            </a:r>
            <a:r>
              <a:rPr lang="en-US" spc="-5" dirty="0" err="1">
                <a:cs typeface="Arial"/>
              </a:rPr>
              <a:t>dengan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bidang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ilmu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teknologi</a:t>
            </a:r>
            <a:r>
              <a:rPr lang="en-US" spc="45" dirty="0">
                <a:cs typeface="Arial"/>
              </a:rPr>
              <a:t> </a:t>
            </a:r>
            <a:r>
              <a:rPr lang="en-US" spc="-10" dirty="0" err="1">
                <a:cs typeface="Arial"/>
              </a:rPr>
              <a:t>informasi</a:t>
            </a:r>
            <a:endParaRPr lang="en-US" dirty="0">
              <a:cs typeface="Arial"/>
            </a:endParaRPr>
          </a:p>
          <a:p>
            <a:pPr marL="1922780" indent="-229235">
              <a:spcBef>
                <a:spcPts val="800"/>
              </a:spcBef>
              <a:buFontTx/>
              <a:buAutoNum type="arabicPeriod"/>
              <a:tabLst>
                <a:tab pos="1923414" algn="l"/>
              </a:tabLst>
            </a:pPr>
            <a:r>
              <a:rPr lang="en-US" spc="-5" dirty="0" err="1">
                <a:cs typeface="Arial"/>
              </a:rPr>
              <a:t>Sertifikasi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dan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lembaga</a:t>
            </a:r>
            <a:r>
              <a:rPr lang="en-US" spc="-5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profesi</a:t>
            </a:r>
            <a:r>
              <a:rPr lang="en-US" spc="-5" dirty="0">
                <a:cs typeface="Arial"/>
              </a:rPr>
              <a:t> </a:t>
            </a:r>
            <a:r>
              <a:rPr lang="en-US" spc="-10" dirty="0" err="1">
                <a:cs typeface="Arial"/>
              </a:rPr>
              <a:t>manajemen</a:t>
            </a:r>
            <a:r>
              <a:rPr lang="en-US" spc="70" dirty="0">
                <a:cs typeface="Arial"/>
              </a:rPr>
              <a:t> </a:t>
            </a:r>
            <a:r>
              <a:rPr lang="en-US" spc="-5" dirty="0" err="1">
                <a:cs typeface="Arial"/>
              </a:rPr>
              <a:t>proyek</a:t>
            </a:r>
            <a:endParaRPr lang="en-US" dirty="0"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5" y="1529375"/>
            <a:ext cx="5354172" cy="809251"/>
          </a:xfrm>
        </p:spPr>
        <p:txBody>
          <a:bodyPr>
            <a:normAutofit fontScale="90000"/>
          </a:bodyPr>
          <a:lstStyle/>
          <a:p>
            <a:r>
              <a:rPr lang="en-ID" dirty="0"/>
              <a:t>Outline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8280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575194" y="967792"/>
            <a:ext cx="5496853" cy="160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Mengapa</a:t>
            </a:r>
            <a:r>
              <a:rPr lang="en-US" sz="3200" dirty="0"/>
              <a:t>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belajar</a:t>
            </a:r>
            <a:r>
              <a:rPr lang="en-US" sz="3200" dirty="0"/>
              <a:t> </a:t>
            </a:r>
            <a:r>
              <a:rPr lang="en-US" sz="3300" dirty="0" err="1"/>
              <a:t>Manajemen</a:t>
            </a:r>
            <a:r>
              <a:rPr lang="en-US" sz="3300" dirty="0"/>
              <a:t> </a:t>
            </a:r>
            <a:r>
              <a:rPr lang="en-US" sz="3300" dirty="0" err="1"/>
              <a:t>Proyek</a:t>
            </a:r>
            <a:r>
              <a:rPr lang="en-US" sz="3300" i="1" dirty="0"/>
              <a:t>?</a:t>
            </a:r>
            <a:endParaRPr lang="en-ID" sz="33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814618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71" y="1583140"/>
            <a:ext cx="3896634" cy="3896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1327" y="2429733"/>
            <a:ext cx="7592350" cy="366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indent="-229235">
              <a:lnSpc>
                <a:spcPct val="100000"/>
              </a:lnSpc>
              <a:spcBef>
                <a:spcPts val="60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IT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memiliki</a:t>
            </a:r>
            <a:r>
              <a:rPr lang="en-US" dirty="0">
                <a:solidFill>
                  <a:srgbClr val="424242"/>
                </a:solidFill>
                <a:cs typeface="Arial"/>
              </a:rPr>
              <a:t> track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record yang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sangat</a:t>
            </a:r>
            <a:r>
              <a:rPr lang="en-US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buruk</a:t>
            </a:r>
            <a:endParaRPr lang="en-US" dirty="0">
              <a:cs typeface="Arial"/>
            </a:endParaRPr>
          </a:p>
          <a:p>
            <a:pPr marL="546100" indent="-229235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 err="1">
                <a:solidFill>
                  <a:srgbClr val="424242"/>
                </a:solidFill>
                <a:cs typeface="Arial"/>
              </a:rPr>
              <a:t>Mengacu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kajian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Standish </a:t>
            </a:r>
            <a:r>
              <a:rPr lang="en-US" spc="10" dirty="0">
                <a:solidFill>
                  <a:srgbClr val="424242"/>
                </a:solidFill>
                <a:cs typeface="Arial"/>
              </a:rPr>
              <a:t>Group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(CHAOS)</a:t>
            </a:r>
            <a:r>
              <a:rPr lang="en-US" spc="-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1995:</a:t>
            </a:r>
            <a:endParaRPr lang="en-US" dirty="0">
              <a:cs typeface="Arial"/>
            </a:endParaRPr>
          </a:p>
          <a:p>
            <a:pPr marL="775335" marR="756920" lvl="1" indent="-229870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>
                <a:solidFill>
                  <a:srgbClr val="424242"/>
                </a:solidFill>
                <a:cs typeface="Arial"/>
              </a:rPr>
              <a:t>survey </a:t>
            </a:r>
            <a:r>
              <a:rPr lang="en-US" dirty="0" err="1">
                <a:solidFill>
                  <a:srgbClr val="424242"/>
                </a:solidFill>
                <a:cs typeface="Arial"/>
              </a:rPr>
              <a:t>terhadap</a:t>
            </a:r>
            <a:r>
              <a:rPr lang="en-US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365 </a:t>
            </a:r>
            <a:r>
              <a:rPr lang="en-US" dirty="0">
                <a:solidFill>
                  <a:srgbClr val="424242"/>
                </a:solidFill>
                <a:cs typeface="Arial"/>
              </a:rPr>
              <a:t>IT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project manager yang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membawahi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8.380 </a:t>
            </a:r>
            <a:r>
              <a:rPr lang="en-US" dirty="0">
                <a:solidFill>
                  <a:srgbClr val="424242"/>
                </a:solidFill>
                <a:cs typeface="Arial"/>
              </a:rPr>
              <a:t>IT  Projects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hanya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16.2%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saja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cs typeface="Arial"/>
              </a:rPr>
              <a:t>IT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sukses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sesuai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scope,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waktu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cs typeface="Arial"/>
              </a:rPr>
              <a:t>&amp;</a:t>
            </a:r>
            <a:r>
              <a:rPr lang="en-US" spc="2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biaya</a:t>
            </a:r>
            <a:endParaRPr lang="en-US" dirty="0">
              <a:cs typeface="Arial"/>
            </a:endParaRPr>
          </a:p>
          <a:p>
            <a:pPr marL="775335" marR="742315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lebih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31%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dibatalkan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sebelum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penyelesaian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(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kerugian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dirty="0">
                <a:solidFill>
                  <a:srgbClr val="424242"/>
                </a:solidFill>
                <a:cs typeface="Arial"/>
              </a:rPr>
              <a:t>$  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81milyar)</a:t>
            </a:r>
            <a:endParaRPr lang="en-US" dirty="0">
              <a:cs typeface="Arial"/>
            </a:endParaRPr>
          </a:p>
          <a:p>
            <a:pPr marL="546100" indent="-229235">
              <a:lnSpc>
                <a:spcPct val="100000"/>
              </a:lnSpc>
              <a:spcBef>
                <a:spcPts val="41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pc="5" dirty="0" err="1">
                <a:solidFill>
                  <a:srgbClr val="424242"/>
                </a:solidFill>
                <a:cs typeface="Arial"/>
              </a:rPr>
              <a:t>Mengacu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kajian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 err="1">
                <a:solidFill>
                  <a:srgbClr val="424242"/>
                </a:solidFill>
                <a:cs typeface="Arial"/>
              </a:rPr>
              <a:t>Pricewaterhouse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5" dirty="0">
                <a:solidFill>
                  <a:srgbClr val="424242"/>
                </a:solidFill>
                <a:cs typeface="Arial"/>
              </a:rPr>
              <a:t>Coopers: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>
                <a:solidFill>
                  <a:srgbClr val="424242"/>
                </a:solidFill>
                <a:cs typeface="Arial"/>
              </a:rPr>
              <a:t>survey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200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perusahaan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di 30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negara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yang</a:t>
            </a:r>
            <a:r>
              <a:rPr lang="en-US" spc="3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berbeda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hanya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2.5%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saja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yang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sukses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(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berbagai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tipe</a:t>
            </a:r>
            <a:r>
              <a:rPr lang="en-US" spc="3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)</a:t>
            </a:r>
            <a:endParaRPr lang="en-US" dirty="0">
              <a:cs typeface="Arial"/>
            </a:endParaRPr>
          </a:p>
          <a:p>
            <a:pPr marL="775335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775335" algn="l"/>
                <a:tab pos="775970" algn="l"/>
              </a:tabLst>
            </a:pPr>
            <a:r>
              <a:rPr lang="en-US" spc="-5" dirty="0" err="1">
                <a:solidFill>
                  <a:srgbClr val="424242"/>
                </a:solidFill>
                <a:cs typeface="Arial"/>
              </a:rPr>
              <a:t>lebih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50%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tergolong</a:t>
            </a:r>
            <a:r>
              <a:rPr lang="en-US" spc="2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pc="-5" dirty="0" err="1">
                <a:solidFill>
                  <a:srgbClr val="424242"/>
                </a:solidFill>
                <a:cs typeface="Arial"/>
              </a:rPr>
              <a:t>gagal</a:t>
            </a:r>
            <a:r>
              <a:rPr lang="en-US" spc="-5" dirty="0">
                <a:solidFill>
                  <a:srgbClr val="424242"/>
                </a:solidFill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82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0897" y="2396861"/>
            <a:ext cx="11024305" cy="1816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6100" marR="340360" lvl="0" indent="-229235">
              <a:lnSpc>
                <a:spcPct val="101400"/>
              </a:lnSpc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global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pasar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ICT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tumbuh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mencapai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6%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atau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mendekati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angka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$ 3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triliun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di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tahun</a:t>
            </a:r>
            <a:r>
              <a:rPr lang="en-US" sz="2000" spc="-1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2010</a:t>
            </a:r>
            <a:endParaRPr lang="en-US" sz="2000" dirty="0">
              <a:solidFill>
                <a:prstClr val="black"/>
              </a:solidFill>
              <a:cs typeface="Arial"/>
            </a:endParaRPr>
          </a:p>
          <a:p>
            <a:pPr marL="546100" marR="694055" lvl="0" indent="-228600">
              <a:lnSpc>
                <a:spcPct val="101000"/>
              </a:lnSpc>
              <a:spcBef>
                <a:spcPts val="67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Belanja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perangkat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computer,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storage, mobile,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jaringan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meningkat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hingga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16%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(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angka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tertinggi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sejak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1996)</a:t>
            </a:r>
            <a:endParaRPr lang="en-US" sz="2000" dirty="0">
              <a:solidFill>
                <a:prstClr val="black"/>
              </a:solidFill>
              <a:cs typeface="Arial"/>
            </a:endParaRPr>
          </a:p>
          <a:p>
            <a:pPr marL="546100" marR="661670" lvl="0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Ledakan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pertumbuhan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aplikasi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mobile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cloud-based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berdampak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pada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meningkatnya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tenaga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terampil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teknologi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secara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signifikan</a:t>
            </a:r>
            <a:endParaRPr lang="en-US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5" y="1529375"/>
            <a:ext cx="5354172" cy="809251"/>
          </a:xfrm>
        </p:spPr>
        <p:txBody>
          <a:bodyPr>
            <a:normAutofit/>
          </a:bodyPr>
          <a:lstStyle/>
          <a:p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0569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4061" y="2034127"/>
            <a:ext cx="10597585" cy="354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 dirty="0">
              <a:cs typeface="Arial"/>
            </a:endParaRPr>
          </a:p>
          <a:p>
            <a:pPr marL="546100" marR="350520" indent="-228600">
              <a:lnSpc>
                <a:spcPct val="101400"/>
              </a:lnSpc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Pembelanjaan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dunia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di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IT di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tahun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2014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mencapai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$3.8 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T.</a:t>
            </a:r>
            <a:endParaRPr lang="en-US" sz="2000" dirty="0">
              <a:cs typeface="Arial"/>
            </a:endParaRPr>
          </a:p>
          <a:p>
            <a:pPr marL="546100" marR="630555" indent="-228600">
              <a:lnSpc>
                <a:spcPct val="1010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>
                <a:solidFill>
                  <a:srgbClr val="424242"/>
                </a:solidFill>
                <a:cs typeface="Arial"/>
              </a:rPr>
              <a:t>PMI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mengestimasi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kebutuhan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tenaga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mencapai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15.7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juta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di 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manajemen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2010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hingga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2020.</a:t>
            </a:r>
            <a:endParaRPr lang="en-US" sz="2000" dirty="0">
              <a:cs typeface="Arial"/>
            </a:endParaRPr>
          </a:p>
          <a:p>
            <a:pPr marL="546100" marR="494665" indent="-228600">
              <a:lnSpc>
                <a:spcPct val="1014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Penghasilan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seorang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manajer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berkisar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antara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10" dirty="0" err="1">
                <a:solidFill>
                  <a:srgbClr val="FF0000"/>
                </a:solidFill>
                <a:cs typeface="Arial"/>
              </a:rPr>
              <a:t>Rp</a:t>
            </a:r>
            <a:r>
              <a:rPr lang="en-US" sz="2000" spc="1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20–  140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juta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bln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($19.000-$130.000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annual), (survey PMI</a:t>
            </a:r>
            <a:r>
              <a:rPr lang="en-US" sz="2000" spc="3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2015).</a:t>
            </a:r>
            <a:endParaRPr lang="en-US" sz="2000" dirty="0">
              <a:cs typeface="Arial"/>
            </a:endParaRPr>
          </a:p>
          <a:p>
            <a:pPr marL="546100" marR="641350" indent="-228600">
              <a:lnSpc>
                <a:spcPct val="1010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dirty="0">
                <a:solidFill>
                  <a:srgbClr val="424242"/>
                </a:solidFill>
                <a:cs typeface="Arial"/>
              </a:rPr>
              <a:t>Skill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yg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dibutuhkan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employers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untuk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rekrutmen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: team-work, 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decision-making, problem-solving,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communication.</a:t>
            </a:r>
            <a:endParaRPr lang="en-US" sz="2000" dirty="0">
              <a:cs typeface="Arial"/>
            </a:endParaRPr>
          </a:p>
          <a:p>
            <a:pPr marL="546100" marR="652780" indent="-228600">
              <a:lnSpc>
                <a:spcPct val="101000"/>
              </a:lnSpc>
              <a:spcBef>
                <a:spcPts val="67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546100" algn="l"/>
                <a:tab pos="546735" algn="l"/>
              </a:tabLst>
            </a:pP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Bidang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keahlian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alumni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perguruan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tinggi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yang 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paling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dicari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: 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bisnis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, engineering,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serta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komputer</a:t>
            </a:r>
            <a:r>
              <a:rPr lang="en-US" sz="2000" spc="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24242"/>
                </a:solidFill>
                <a:cs typeface="Arial"/>
              </a:rPr>
              <a:t>dan</a:t>
            </a:r>
            <a:r>
              <a:rPr lang="en-US" sz="2000" spc="45" dirty="0">
                <a:solidFill>
                  <a:srgbClr val="424242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24242"/>
                </a:solidFill>
                <a:cs typeface="Arial"/>
              </a:rPr>
              <a:t>informatika</a:t>
            </a:r>
            <a:r>
              <a:rPr lang="en-US" sz="2000" dirty="0">
                <a:solidFill>
                  <a:srgbClr val="424242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602" y="1332207"/>
            <a:ext cx="6248004" cy="809251"/>
          </a:xfrm>
        </p:spPr>
        <p:txBody>
          <a:bodyPr>
            <a:normAutofit/>
          </a:bodyPr>
          <a:lstStyle/>
          <a:p>
            <a:r>
              <a:rPr lang="en-ID" dirty="0" err="1"/>
              <a:t>Fakta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“</a:t>
            </a:r>
            <a:r>
              <a:rPr lang="en-ID" dirty="0" err="1"/>
              <a:t>Proyek</a:t>
            </a:r>
            <a:r>
              <a:rPr lang="en-ID" dirty="0"/>
              <a:t>”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944409" y="2728618"/>
            <a:ext cx="363612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1236011" y="2195192"/>
            <a:ext cx="99448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cs typeface="Arial"/>
              </a:rPr>
              <a:t>Penting artinya bagi manajer untuk terus melatih kemampuan dan pengetahuan  praktis dalam pengelolaan proyek. Banyak organisasi yang menegaskan bahwa  aplikasi manajemen proyek membawa sejumlah keberuntungan</a:t>
            </a:r>
            <a:r>
              <a:rPr sz="2000" spc="40" dirty="0">
                <a:cs typeface="Arial"/>
              </a:rPr>
              <a:t> </a:t>
            </a:r>
            <a:r>
              <a:rPr sz="2000" spc="-5" dirty="0">
                <a:cs typeface="Arial"/>
              </a:rPr>
              <a:t>seperti:</a:t>
            </a:r>
            <a:endParaRPr sz="2000" dirty="0">
              <a:cs typeface="Arial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221943" y="3362178"/>
            <a:ext cx="3408016" cy="23830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111760" indent="-110489">
              <a:lnSpc>
                <a:spcPct val="101699"/>
              </a:lnSpc>
              <a:spcBef>
                <a:spcPts val="9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5" dirty="0">
                <a:cs typeface="Arial"/>
              </a:rPr>
              <a:t>Kontrol </a:t>
            </a:r>
            <a:r>
              <a:rPr sz="2000" dirty="0">
                <a:cs typeface="Arial"/>
              </a:rPr>
              <a:t>lebih baik </a:t>
            </a:r>
            <a:r>
              <a:rPr sz="2000" spc="5" dirty="0">
                <a:cs typeface="Arial"/>
              </a:rPr>
              <a:t>pada  </a:t>
            </a:r>
            <a:r>
              <a:rPr sz="2000" spc="10" dirty="0">
                <a:cs typeface="Arial"/>
              </a:rPr>
              <a:t>sumber </a:t>
            </a:r>
            <a:r>
              <a:rPr sz="2000" dirty="0">
                <a:cs typeface="Arial"/>
              </a:rPr>
              <a:t>daya </a:t>
            </a:r>
            <a:r>
              <a:rPr sz="2000" spc="5" dirty="0">
                <a:cs typeface="Arial"/>
              </a:rPr>
              <a:t>finansial,  fisik, dan</a:t>
            </a:r>
            <a:r>
              <a:rPr sz="2000" spc="-10" dirty="0">
                <a:cs typeface="Arial"/>
              </a:rPr>
              <a:t> </a:t>
            </a:r>
            <a:r>
              <a:rPr sz="2000" spc="5" dirty="0">
                <a:cs typeface="Arial"/>
              </a:rPr>
              <a:t>manusia</a:t>
            </a:r>
            <a:endParaRPr sz="2000" dirty="0">
              <a:cs typeface="Arial"/>
            </a:endParaRPr>
          </a:p>
          <a:p>
            <a:pPr marL="123189" marR="5080" indent="-110489">
              <a:lnSpc>
                <a:spcPct val="101899"/>
              </a:lnSpc>
              <a:spcBef>
                <a:spcPts val="66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dirty="0">
                <a:cs typeface="Arial"/>
              </a:rPr>
              <a:t>Meningkatkan </a:t>
            </a:r>
            <a:r>
              <a:rPr sz="2000" spc="5" dirty="0">
                <a:cs typeface="Arial"/>
              </a:rPr>
              <a:t>hubungan  dengan</a:t>
            </a:r>
            <a:r>
              <a:rPr sz="2000" spc="-10" dirty="0">
                <a:cs typeface="Arial"/>
              </a:rPr>
              <a:t> </a:t>
            </a:r>
            <a:r>
              <a:rPr sz="2000" spc="5" dirty="0">
                <a:cs typeface="Arial"/>
              </a:rPr>
              <a:t>pelanggan</a:t>
            </a:r>
            <a:endParaRPr sz="2000" dirty="0">
              <a:cs typeface="Arial"/>
            </a:endParaRPr>
          </a:p>
          <a:p>
            <a:pPr marL="123189" marR="124460" indent="-110489">
              <a:lnSpc>
                <a:spcPct val="101400"/>
              </a:lnSpc>
              <a:spcBef>
                <a:spcPts val="67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10" dirty="0">
                <a:cs typeface="Arial"/>
              </a:rPr>
              <a:t>Waktu</a:t>
            </a:r>
            <a:r>
              <a:rPr sz="2000" spc="-70" dirty="0">
                <a:cs typeface="Arial"/>
              </a:rPr>
              <a:t> </a:t>
            </a:r>
            <a:r>
              <a:rPr sz="2000" spc="5" dirty="0">
                <a:cs typeface="Arial"/>
              </a:rPr>
              <a:t>pengembangan  yang lebih</a:t>
            </a:r>
            <a:r>
              <a:rPr sz="2000" spc="-25" dirty="0">
                <a:cs typeface="Arial"/>
              </a:rPr>
              <a:t> </a:t>
            </a:r>
            <a:r>
              <a:rPr sz="2000" spc="5" dirty="0">
                <a:cs typeface="Arial"/>
              </a:rPr>
              <a:t>pendek</a:t>
            </a:r>
            <a:endParaRPr sz="2000" dirty="0">
              <a:cs typeface="Arial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4799220" y="3362178"/>
            <a:ext cx="2976917" cy="23830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116205" indent="-110489">
              <a:lnSpc>
                <a:spcPct val="101699"/>
              </a:lnSpc>
              <a:spcBef>
                <a:spcPts val="9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5" dirty="0">
                <a:cs typeface="Arial"/>
              </a:rPr>
              <a:t>Mengurangi </a:t>
            </a:r>
            <a:r>
              <a:rPr sz="2000" dirty="0">
                <a:cs typeface="Arial"/>
              </a:rPr>
              <a:t>biaya</a:t>
            </a:r>
            <a:r>
              <a:rPr sz="2000" spc="-80" dirty="0">
                <a:cs typeface="Arial"/>
              </a:rPr>
              <a:t> </a:t>
            </a:r>
            <a:r>
              <a:rPr sz="2000" spc="5" dirty="0">
                <a:cs typeface="Arial"/>
              </a:rPr>
              <a:t>dan  </a:t>
            </a:r>
            <a:r>
              <a:rPr sz="2000" dirty="0">
                <a:cs typeface="Arial"/>
              </a:rPr>
              <a:t>meningkatkan  produktivitas</a:t>
            </a:r>
          </a:p>
          <a:p>
            <a:pPr marL="123189" marR="160655" indent="-110489">
              <a:lnSpc>
                <a:spcPct val="101899"/>
              </a:lnSpc>
              <a:spcBef>
                <a:spcPts val="66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dirty="0">
                <a:cs typeface="Arial"/>
              </a:rPr>
              <a:t>Meningkatkan margin  keuntungan</a:t>
            </a:r>
          </a:p>
          <a:p>
            <a:pPr marL="123189" marR="5080" indent="-110489">
              <a:lnSpc>
                <a:spcPct val="101400"/>
              </a:lnSpc>
              <a:spcBef>
                <a:spcPts val="670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5" dirty="0">
                <a:cs typeface="Arial"/>
              </a:rPr>
              <a:t>Koordinasi </a:t>
            </a:r>
            <a:r>
              <a:rPr sz="2000" dirty="0">
                <a:cs typeface="Arial"/>
              </a:rPr>
              <a:t>internal yang  </a:t>
            </a:r>
            <a:r>
              <a:rPr sz="2000" spc="5" dirty="0">
                <a:cs typeface="Arial"/>
              </a:rPr>
              <a:t>lebih</a:t>
            </a:r>
            <a:r>
              <a:rPr sz="2000" spc="-15" dirty="0">
                <a:cs typeface="Arial"/>
              </a:rPr>
              <a:t> </a:t>
            </a:r>
            <a:r>
              <a:rPr sz="2000" spc="5" dirty="0">
                <a:cs typeface="Arial"/>
              </a:rPr>
              <a:t>baik</a:t>
            </a:r>
            <a:endParaRPr sz="2000" dirty="0">
              <a:cs typeface="Arial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7898385" y="3346450"/>
            <a:ext cx="3180988" cy="20691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555" marR="5080" indent="-110489">
              <a:lnSpc>
                <a:spcPct val="101699"/>
              </a:lnSpc>
              <a:spcBef>
                <a:spcPts val="9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5" dirty="0">
                <a:cs typeface="Arial"/>
              </a:rPr>
              <a:t>Dampak </a:t>
            </a:r>
            <a:r>
              <a:rPr sz="2000" dirty="0">
                <a:cs typeface="Arial"/>
              </a:rPr>
              <a:t>yang positif  </a:t>
            </a:r>
            <a:r>
              <a:rPr sz="2000" spc="5" dirty="0">
                <a:cs typeface="Arial"/>
              </a:rPr>
              <a:t>dalam </a:t>
            </a:r>
            <a:r>
              <a:rPr sz="2000" dirty="0">
                <a:cs typeface="Arial"/>
              </a:rPr>
              <a:t>pencapaian </a:t>
            </a:r>
            <a:r>
              <a:rPr sz="2000" spc="5" dirty="0">
                <a:cs typeface="Arial"/>
              </a:rPr>
              <a:t>tujuan  </a:t>
            </a:r>
            <a:r>
              <a:rPr sz="2000" dirty="0">
                <a:cs typeface="Arial"/>
              </a:rPr>
              <a:t>strategis</a:t>
            </a:r>
          </a:p>
          <a:p>
            <a:pPr marL="122555" marR="176530" indent="-110489">
              <a:lnSpc>
                <a:spcPct val="101899"/>
              </a:lnSpc>
              <a:spcBef>
                <a:spcPts val="66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dirty="0">
                <a:cs typeface="Arial"/>
              </a:rPr>
              <a:t>Meningkatkan kualitas  </a:t>
            </a:r>
            <a:r>
              <a:rPr sz="2000" spc="5" dirty="0">
                <a:cs typeface="Arial"/>
              </a:rPr>
              <a:t>dan</a:t>
            </a:r>
            <a:r>
              <a:rPr sz="2000" spc="-10" dirty="0">
                <a:cs typeface="Arial"/>
              </a:rPr>
              <a:t> </a:t>
            </a:r>
            <a:r>
              <a:rPr sz="2000" dirty="0">
                <a:cs typeface="Arial"/>
              </a:rPr>
              <a:t>reliabilitas.</a:t>
            </a:r>
          </a:p>
          <a:p>
            <a:pPr marL="122555" marR="190500" indent="-110489">
              <a:lnSpc>
                <a:spcPct val="101400"/>
              </a:lnSpc>
              <a:spcBef>
                <a:spcPts val="675"/>
              </a:spcBef>
              <a:buClr>
                <a:srgbClr val="FF0000"/>
              </a:buClr>
              <a:buSzPct val="80952"/>
              <a:buFont typeface="Wingdings"/>
              <a:buChar char=""/>
              <a:tabLst>
                <a:tab pos="123189" algn="l"/>
              </a:tabLst>
            </a:pPr>
            <a:r>
              <a:rPr sz="2000" spc="5" dirty="0">
                <a:cs typeface="Arial"/>
              </a:rPr>
              <a:t>Moral kerja </a:t>
            </a:r>
            <a:r>
              <a:rPr sz="2000" dirty="0">
                <a:cs typeface="Arial"/>
              </a:rPr>
              <a:t>yang lebih  </a:t>
            </a:r>
            <a:r>
              <a:rPr sz="2000" spc="5" dirty="0">
                <a:cs typeface="Arial"/>
              </a:rPr>
              <a:t>tinggi</a:t>
            </a:r>
            <a:endParaRPr sz="2000" dirty="0"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535" y="1347935"/>
            <a:ext cx="6951388" cy="809251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Keuntungan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6281186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3684</Words>
  <Application>Microsoft Macintosh PowerPoint</Application>
  <PresentationFormat>Widescreen</PresentationFormat>
  <Paragraphs>408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Black</vt:lpstr>
      <vt:lpstr>Calibri</vt:lpstr>
      <vt:lpstr>Signika</vt:lpstr>
      <vt:lpstr>Wingdings</vt:lpstr>
      <vt:lpstr>1_Custom Design</vt:lpstr>
      <vt:lpstr>MANAJEMEN PROYEK TI</vt:lpstr>
      <vt:lpstr>Capaian Pembelajaran</vt:lpstr>
      <vt:lpstr>Materi dan Referensi</vt:lpstr>
      <vt:lpstr>PowerPoint Presentation</vt:lpstr>
      <vt:lpstr>Outline Pengantar Manajemen Proyek</vt:lpstr>
      <vt:lpstr>PowerPoint Presentation</vt:lpstr>
      <vt:lpstr>Perkembangan bisnis saat ini</vt:lpstr>
      <vt:lpstr>Fakta menarik tentang “Proyek” saat ini</vt:lpstr>
      <vt:lpstr>Keuntungan menggunakan Manajemen Proyek</vt:lpstr>
      <vt:lpstr>Jadi apa itu Proyek?</vt:lpstr>
      <vt:lpstr>Apa itu Proyek?</vt:lpstr>
      <vt:lpstr>Apa itu Proyek?</vt:lpstr>
      <vt:lpstr>Apa itu Proyek?</vt:lpstr>
      <vt:lpstr>Apa itu Proyek?</vt:lpstr>
      <vt:lpstr>Apa yang anda pikirkan tentang ini?</vt:lpstr>
      <vt:lpstr>PowerPoint Presentation</vt:lpstr>
      <vt:lpstr>Atribut</vt:lpstr>
      <vt:lpstr>Batasan</vt:lpstr>
      <vt:lpstr>Batasan</vt:lpstr>
      <vt:lpstr>Batasan</vt:lpstr>
      <vt:lpstr>Hubungan portfolio, program dan proyek?</vt:lpstr>
      <vt:lpstr>Hubungan portfolio, program dan proyek?</vt:lpstr>
      <vt:lpstr>Hubungan portfolio, program dan proyek?</vt:lpstr>
      <vt:lpstr>Hubungan portfolio, program dan proyek?</vt:lpstr>
      <vt:lpstr>Apa itu Manajemen Proyek?</vt:lpstr>
      <vt:lpstr>Aktifitas mengelola proyek</vt:lpstr>
      <vt:lpstr>Siapa Stakeholder?</vt:lpstr>
      <vt:lpstr>Siapa Stakeholder?</vt:lpstr>
      <vt:lpstr>Kompetensi  dalam mengelola proyek</vt:lpstr>
      <vt:lpstr>Perangkat dan teknik mengelola proyek</vt:lpstr>
      <vt:lpstr>Perangkat dan teknik mengelola proyek</vt:lpstr>
      <vt:lpstr>Perangkat dan teknik mengelola proyek</vt:lpstr>
      <vt:lpstr>Apa definisi proyek yang sukses </vt:lpstr>
      <vt:lpstr>Faktor-faktor yang mempengaruhi</vt:lpstr>
      <vt:lpstr>Peran manajer proyek</vt:lpstr>
      <vt:lpstr>Peran manajer proyek</vt:lpstr>
      <vt:lpstr>Skill seorang manajer proyek</vt:lpstr>
      <vt:lpstr>Karier  manajer proyek</vt:lpstr>
      <vt:lpstr>Skill seorang manajer proyek</vt:lpstr>
      <vt:lpstr>Sertifikasi &amp; profesi</vt:lpstr>
      <vt:lpstr>Sertifikasi &amp; profesi</vt:lpstr>
      <vt:lpstr>Kode etik</vt:lpstr>
      <vt:lpstr>Kode etik</vt:lpstr>
      <vt:lpstr>Software</vt:lpstr>
      <vt:lpstr>Software </vt:lpstr>
      <vt:lpstr>Trend di era mendatang</vt:lpstr>
      <vt:lpstr>Ringkasan pertemuan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coe.udinus</cp:lastModifiedBy>
  <cp:revision>108</cp:revision>
  <dcterms:created xsi:type="dcterms:W3CDTF">2020-07-23T01:18:59Z</dcterms:created>
  <dcterms:modified xsi:type="dcterms:W3CDTF">2023-09-09T04:54:43Z</dcterms:modified>
</cp:coreProperties>
</file>